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rimson Pro Semi Bold" panose="020B0604020202020204" charset="0"/>
      <p:regular r:id="rId13"/>
    </p:embeddedFont>
    <p:embeddedFont>
      <p:font typeface="Heebo" pitchFamily="2" charset="-79"/>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0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tm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tm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2229207"/>
            <a:ext cx="12902327" cy="1543050"/>
          </a:xfrm>
          <a:prstGeom prst="rect">
            <a:avLst/>
          </a:prstGeom>
          <a:noFill/>
          <a:ln/>
        </p:spPr>
        <p:txBody>
          <a:bodyPr wrap="square" lIns="0" tIns="0" rIns="0" bIns="0" rtlCol="0" anchor="t"/>
          <a:lstStyle/>
          <a:p>
            <a:pPr marL="0" indent="0" algn="l">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Biometric Cattle Identification via Muzzle Pattern Recognition</a:t>
            </a:r>
            <a:endParaRPr lang="en-US" sz="4850" dirty="0"/>
          </a:p>
        </p:txBody>
      </p:sp>
      <p:sp>
        <p:nvSpPr>
          <p:cNvPr id="5" name="Text 2"/>
          <p:cNvSpPr/>
          <p:nvPr/>
        </p:nvSpPr>
        <p:spPr>
          <a:xfrm>
            <a:off x="864037" y="4142542"/>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A Deep Learning Approach using EfficientNetV2</a:t>
            </a:r>
            <a:endParaRPr lang="en-US" sz="1900" dirty="0"/>
          </a:p>
        </p:txBody>
      </p:sp>
      <p:sp>
        <p:nvSpPr>
          <p:cNvPr id="6" name="Text 3"/>
          <p:cNvSpPr/>
          <p:nvPr/>
        </p:nvSpPr>
        <p:spPr>
          <a:xfrm>
            <a:off x="864037" y="4815245"/>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Architecture for Automated, Non-Invasive Livestock Management. This research explores an innovative method for identifying cattle using their unique muzzle patterns, akin to human fingerprints, leveraging advanced deep learning techniques to enhance precision livestock management.</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33519" y="1827014"/>
            <a:ext cx="8076962" cy="952738"/>
          </a:xfrm>
          <a:prstGeom prst="rect">
            <a:avLst/>
          </a:prstGeom>
          <a:noFill/>
          <a:ln/>
        </p:spPr>
        <p:txBody>
          <a:bodyPr wrap="square" lIns="0" tIns="0" rIns="0" bIns="0" rtlCol="0" anchor="t"/>
          <a:lstStyle/>
          <a:p>
            <a:pPr marL="0" indent="0" algn="l">
              <a:lnSpc>
                <a:spcPts val="3750"/>
              </a:lnSpc>
              <a:buNone/>
            </a:pPr>
            <a:r>
              <a:rPr lang="en-US" sz="3000" dirty="0">
                <a:solidFill>
                  <a:srgbClr val="152D47"/>
                </a:solidFill>
                <a:latin typeface="Crimson Pro Semi Bold" pitchFamily="34" charset="0"/>
                <a:ea typeface="Crimson Pro Semi Bold" pitchFamily="34" charset="-122"/>
                <a:cs typeface="Crimson Pro Semi Bold" pitchFamily="34" charset="-120"/>
              </a:rPr>
              <a:t>Robustness &amp; Practical Use Case: Real-world Application</a:t>
            </a:r>
            <a:endParaRPr lang="en-US" sz="3000" dirty="0"/>
          </a:p>
        </p:txBody>
      </p:sp>
      <p:pic>
        <p:nvPicPr>
          <p:cNvPr id="4" name="Image 1" descr="preencoded.png"/>
          <p:cNvPicPr>
            <a:picLocks noChangeAspect="1"/>
          </p:cNvPicPr>
          <p:nvPr/>
        </p:nvPicPr>
        <p:blipFill>
          <a:blip r:embed="rId4"/>
          <a:stretch>
            <a:fillRect/>
          </a:stretch>
        </p:blipFill>
        <p:spPr>
          <a:xfrm>
            <a:off x="533519" y="2920841"/>
            <a:ext cx="762238" cy="993815"/>
          </a:xfrm>
          <a:prstGeom prst="rect">
            <a:avLst/>
          </a:prstGeom>
        </p:spPr>
      </p:pic>
      <p:sp>
        <p:nvSpPr>
          <p:cNvPr id="5" name="Text 1"/>
          <p:cNvSpPr/>
          <p:nvPr/>
        </p:nvSpPr>
        <p:spPr>
          <a:xfrm>
            <a:off x="1389817" y="3073241"/>
            <a:ext cx="2157293" cy="238244"/>
          </a:xfrm>
          <a:prstGeom prst="rect">
            <a:avLst/>
          </a:prstGeom>
          <a:noFill/>
          <a:ln/>
        </p:spPr>
        <p:txBody>
          <a:bodyPr wrap="none" lIns="0" tIns="0" rIns="0" bIns="0" rtlCol="0" anchor="t"/>
          <a:lstStyle/>
          <a:p>
            <a:pPr marL="0" indent="0" algn="l">
              <a:lnSpc>
                <a:spcPts val="1850"/>
              </a:lnSpc>
              <a:buNone/>
            </a:pPr>
            <a:r>
              <a:rPr lang="en-US" sz="1500" dirty="0">
                <a:solidFill>
                  <a:srgbClr val="4C4C4D"/>
                </a:solidFill>
                <a:latin typeface="Crimson Pro Semi Bold" pitchFamily="34" charset="0"/>
                <a:ea typeface="Crimson Pro Semi Bold" pitchFamily="34" charset="-122"/>
                <a:cs typeface="Crimson Pro Semi Bold" pitchFamily="34" charset="-120"/>
              </a:rPr>
              <a:t>Smartphone Photo Capture</a:t>
            </a:r>
            <a:endParaRPr lang="en-US" sz="1500" dirty="0"/>
          </a:p>
        </p:txBody>
      </p:sp>
      <p:sp>
        <p:nvSpPr>
          <p:cNvPr id="6" name="Text 2"/>
          <p:cNvSpPr/>
          <p:nvPr/>
        </p:nvSpPr>
        <p:spPr>
          <a:xfrm>
            <a:off x="1389817" y="3367921"/>
            <a:ext cx="7220664" cy="394335"/>
          </a:xfrm>
          <a:prstGeom prst="rect">
            <a:avLst/>
          </a:prstGeom>
          <a:noFill/>
          <a:ln/>
        </p:spPr>
        <p:txBody>
          <a:bodyPr wrap="square" lIns="0" tIns="0" rIns="0" bIns="0" rtlCol="0" anchor="t"/>
          <a:lstStyle/>
          <a:p>
            <a:pPr marL="0" indent="0" algn="l">
              <a:lnSpc>
                <a:spcPts val="1550"/>
              </a:lnSpc>
              <a:buNone/>
            </a:pPr>
            <a:r>
              <a:rPr lang="en-US" sz="1200" dirty="0">
                <a:solidFill>
                  <a:srgbClr val="4C4C4D"/>
                </a:solidFill>
                <a:latin typeface="Heebo" pitchFamily="34" charset="0"/>
                <a:ea typeface="Heebo" pitchFamily="34" charset="-122"/>
                <a:cs typeface="Heebo" pitchFamily="34" charset="-120"/>
              </a:rPr>
              <a:t>A farmer can easily capture a high-resolution image of a cow's muzzle using a standard smartphone camera and a dedicated mobile application.</a:t>
            </a:r>
            <a:endParaRPr lang="en-US" sz="1200" dirty="0"/>
          </a:p>
        </p:txBody>
      </p:sp>
      <p:pic>
        <p:nvPicPr>
          <p:cNvPr id="7" name="Image 2" descr="preencoded.png"/>
          <p:cNvPicPr>
            <a:picLocks noChangeAspect="1"/>
          </p:cNvPicPr>
          <p:nvPr/>
        </p:nvPicPr>
        <p:blipFill>
          <a:blip r:embed="rId5"/>
          <a:stretch>
            <a:fillRect/>
          </a:stretch>
        </p:blipFill>
        <p:spPr>
          <a:xfrm>
            <a:off x="533519" y="3914656"/>
            <a:ext cx="762238" cy="993815"/>
          </a:xfrm>
          <a:prstGeom prst="rect">
            <a:avLst/>
          </a:prstGeom>
        </p:spPr>
      </p:pic>
      <p:sp>
        <p:nvSpPr>
          <p:cNvPr id="8" name="Text 3"/>
          <p:cNvSpPr/>
          <p:nvPr/>
        </p:nvSpPr>
        <p:spPr>
          <a:xfrm>
            <a:off x="1389817" y="4067056"/>
            <a:ext cx="1905595" cy="238244"/>
          </a:xfrm>
          <a:prstGeom prst="rect">
            <a:avLst/>
          </a:prstGeom>
          <a:noFill/>
          <a:ln/>
        </p:spPr>
        <p:txBody>
          <a:bodyPr wrap="none" lIns="0" tIns="0" rIns="0" bIns="0" rtlCol="0" anchor="t"/>
          <a:lstStyle/>
          <a:p>
            <a:pPr marL="0" indent="0" algn="l">
              <a:lnSpc>
                <a:spcPts val="1850"/>
              </a:lnSpc>
              <a:buNone/>
            </a:pPr>
            <a:r>
              <a:rPr lang="en-US" sz="1500" dirty="0">
                <a:solidFill>
                  <a:srgbClr val="4C4C4D"/>
                </a:solidFill>
                <a:latin typeface="Crimson Pro Semi Bold" pitchFamily="34" charset="0"/>
                <a:ea typeface="Crimson Pro Semi Bold" pitchFamily="34" charset="-122"/>
                <a:cs typeface="Crimson Pro Semi Bold" pitchFamily="34" charset="-120"/>
              </a:rPr>
              <a:t>Local Model Processing</a:t>
            </a:r>
            <a:endParaRPr lang="en-US" sz="1500" dirty="0"/>
          </a:p>
        </p:txBody>
      </p:sp>
      <p:sp>
        <p:nvSpPr>
          <p:cNvPr id="9" name="Text 4"/>
          <p:cNvSpPr/>
          <p:nvPr/>
        </p:nvSpPr>
        <p:spPr>
          <a:xfrm>
            <a:off x="1389817" y="4361736"/>
            <a:ext cx="7220664" cy="394335"/>
          </a:xfrm>
          <a:prstGeom prst="rect">
            <a:avLst/>
          </a:prstGeom>
          <a:noFill/>
          <a:ln/>
        </p:spPr>
        <p:txBody>
          <a:bodyPr wrap="square" lIns="0" tIns="0" rIns="0" bIns="0" rtlCol="0" anchor="t"/>
          <a:lstStyle/>
          <a:p>
            <a:pPr marL="0" indent="0" algn="l">
              <a:lnSpc>
                <a:spcPts val="1550"/>
              </a:lnSpc>
              <a:buNone/>
            </a:pPr>
            <a:r>
              <a:rPr lang="en-US" sz="1200" dirty="0">
                <a:solidFill>
                  <a:srgbClr val="4C4C4D"/>
                </a:solidFill>
                <a:latin typeface="Heebo" pitchFamily="34" charset="0"/>
                <a:ea typeface="Heebo" pitchFamily="34" charset="-122"/>
                <a:cs typeface="Heebo" pitchFamily="34" charset="-120"/>
              </a:rPr>
              <a:t>The lightweight EfficientNetV2 model, optimised for edge devices, processes the captured image directly on the smartphone, eliminating the need for an internet connection.</a:t>
            </a:r>
            <a:endParaRPr lang="en-US" sz="1200" dirty="0"/>
          </a:p>
        </p:txBody>
      </p:sp>
      <p:pic>
        <p:nvPicPr>
          <p:cNvPr id="10" name="Image 3" descr="preencoded.png"/>
          <p:cNvPicPr>
            <a:picLocks noChangeAspect="1"/>
          </p:cNvPicPr>
          <p:nvPr/>
        </p:nvPicPr>
        <p:blipFill>
          <a:blip r:embed="rId6"/>
          <a:stretch>
            <a:fillRect/>
          </a:stretch>
        </p:blipFill>
        <p:spPr>
          <a:xfrm>
            <a:off x="533519" y="4908471"/>
            <a:ext cx="762238" cy="993815"/>
          </a:xfrm>
          <a:prstGeom prst="rect">
            <a:avLst/>
          </a:prstGeom>
        </p:spPr>
      </p:pic>
      <p:sp>
        <p:nvSpPr>
          <p:cNvPr id="11" name="Text 5"/>
          <p:cNvSpPr/>
          <p:nvPr/>
        </p:nvSpPr>
        <p:spPr>
          <a:xfrm>
            <a:off x="1389817" y="5060871"/>
            <a:ext cx="1905595" cy="238244"/>
          </a:xfrm>
          <a:prstGeom prst="rect">
            <a:avLst/>
          </a:prstGeom>
          <a:noFill/>
          <a:ln/>
        </p:spPr>
        <p:txBody>
          <a:bodyPr wrap="none" lIns="0" tIns="0" rIns="0" bIns="0" rtlCol="0" anchor="t"/>
          <a:lstStyle/>
          <a:p>
            <a:pPr marL="0" indent="0" algn="l">
              <a:lnSpc>
                <a:spcPts val="1850"/>
              </a:lnSpc>
              <a:buNone/>
            </a:pPr>
            <a:r>
              <a:rPr lang="en-US" sz="1500" dirty="0">
                <a:solidFill>
                  <a:srgbClr val="4C4C4D"/>
                </a:solidFill>
                <a:latin typeface="Crimson Pro Semi Bold" pitchFamily="34" charset="0"/>
                <a:ea typeface="Crimson Pro Semi Bold" pitchFamily="34" charset="-122"/>
                <a:cs typeface="Crimson Pro Semi Bold" pitchFamily="34" charset="-120"/>
              </a:rPr>
              <a:t>Instant Identification</a:t>
            </a:r>
            <a:endParaRPr lang="en-US" sz="1500" dirty="0"/>
          </a:p>
        </p:txBody>
      </p:sp>
      <p:sp>
        <p:nvSpPr>
          <p:cNvPr id="12" name="Text 6"/>
          <p:cNvSpPr/>
          <p:nvPr/>
        </p:nvSpPr>
        <p:spPr>
          <a:xfrm>
            <a:off x="1389817" y="5355550"/>
            <a:ext cx="7220664" cy="394335"/>
          </a:xfrm>
          <a:prstGeom prst="rect">
            <a:avLst/>
          </a:prstGeom>
          <a:noFill/>
          <a:ln/>
        </p:spPr>
        <p:txBody>
          <a:bodyPr wrap="square" lIns="0" tIns="0" rIns="0" bIns="0" rtlCol="0" anchor="t"/>
          <a:lstStyle/>
          <a:p>
            <a:pPr marL="0" indent="0" algn="l">
              <a:lnSpc>
                <a:spcPts val="1550"/>
              </a:lnSpc>
              <a:buNone/>
            </a:pPr>
            <a:r>
              <a:rPr lang="en-US" sz="1200" dirty="0">
                <a:solidFill>
                  <a:srgbClr val="4C4C4D"/>
                </a:solidFill>
                <a:latin typeface="Heebo" pitchFamily="34" charset="0"/>
                <a:ea typeface="Heebo" pitchFamily="34" charset="-122"/>
                <a:cs typeface="Heebo" pitchFamily="34" charset="-120"/>
              </a:rPr>
              <a:t>The application provides immediate identification of the cattle, displaying relevant information without any delay, thus streamlining farm management operations.</a:t>
            </a:r>
            <a:endParaRPr lang="en-US" sz="1200" dirty="0"/>
          </a:p>
        </p:txBody>
      </p:sp>
      <p:sp>
        <p:nvSpPr>
          <p:cNvPr id="13" name="Text 7"/>
          <p:cNvSpPr/>
          <p:nvPr/>
        </p:nvSpPr>
        <p:spPr>
          <a:xfrm>
            <a:off x="533519" y="6008132"/>
            <a:ext cx="8076962" cy="394335"/>
          </a:xfrm>
          <a:prstGeom prst="rect">
            <a:avLst/>
          </a:prstGeom>
          <a:noFill/>
          <a:ln/>
        </p:spPr>
        <p:txBody>
          <a:bodyPr wrap="square" lIns="0" tIns="0" rIns="0" bIns="0" rtlCol="0" anchor="t"/>
          <a:lstStyle/>
          <a:p>
            <a:pPr marL="0" indent="0" algn="l">
              <a:lnSpc>
                <a:spcPts val="1550"/>
              </a:lnSpc>
              <a:buNone/>
            </a:pPr>
            <a:r>
              <a:rPr lang="en-US" sz="1200" dirty="0">
                <a:solidFill>
                  <a:srgbClr val="4C4C4D"/>
                </a:solidFill>
                <a:latin typeface="Heebo" pitchFamily="34" charset="0"/>
                <a:ea typeface="Heebo" pitchFamily="34" charset="-122"/>
                <a:cs typeface="Heebo" pitchFamily="34" charset="-120"/>
              </a:rPr>
              <a:t>This practical scenario demonstrates the immense potential of our biometric identification system for enhancing efficiency and autonomy in precision livestock management, even in remote areas with limited connectivity.</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952268" y="809149"/>
            <a:ext cx="10725745" cy="1175861"/>
          </a:xfrm>
          <a:prstGeom prst="rect">
            <a:avLst/>
          </a:prstGeom>
          <a:noFill/>
          <a:ln/>
        </p:spPr>
        <p:txBody>
          <a:bodyPr wrap="square" lIns="0" tIns="0" rIns="0" bIns="0" rtlCol="0" anchor="t"/>
          <a:lstStyle/>
          <a:p>
            <a:pPr marL="0" indent="0" algn="l">
              <a:lnSpc>
                <a:spcPts val="4600"/>
              </a:lnSpc>
              <a:buNone/>
            </a:pPr>
            <a:r>
              <a:rPr lang="en-US" sz="3700" dirty="0">
                <a:solidFill>
                  <a:srgbClr val="152D47"/>
                </a:solidFill>
                <a:latin typeface="Crimson Pro Semi Bold" pitchFamily="34" charset="0"/>
                <a:ea typeface="Crimson Pro Semi Bold" pitchFamily="34" charset="-122"/>
                <a:cs typeface="Crimson Pro Semi Bold" pitchFamily="34" charset="-120"/>
              </a:rPr>
              <a:t>The Challenge: Overcoming Limitations in Livestock Identification</a:t>
            </a:r>
            <a:endParaRPr lang="en-US" sz="3700" dirty="0"/>
          </a:p>
        </p:txBody>
      </p:sp>
      <p:sp>
        <p:nvSpPr>
          <p:cNvPr id="3" name="Shape 1"/>
          <p:cNvSpPr/>
          <p:nvPr/>
        </p:nvSpPr>
        <p:spPr>
          <a:xfrm>
            <a:off x="1952268" y="2554010"/>
            <a:ext cx="5291138" cy="1742003"/>
          </a:xfrm>
          <a:prstGeom prst="roundRect">
            <a:avLst>
              <a:gd name="adj" fmla="val 6299"/>
            </a:avLst>
          </a:prstGeom>
          <a:solidFill>
            <a:srgbClr val="FFFFFF"/>
          </a:solidFill>
          <a:ln/>
        </p:spPr>
      </p:sp>
      <p:sp>
        <p:nvSpPr>
          <p:cNvPr id="4" name="Shape 2"/>
          <p:cNvSpPr/>
          <p:nvPr/>
        </p:nvSpPr>
        <p:spPr>
          <a:xfrm>
            <a:off x="1952268" y="2531150"/>
            <a:ext cx="5291138" cy="91440"/>
          </a:xfrm>
          <a:prstGeom prst="roundRect">
            <a:avLst>
              <a:gd name="adj" fmla="val 30868"/>
            </a:avLst>
          </a:prstGeom>
          <a:solidFill>
            <a:srgbClr val="2150FE"/>
          </a:solidFill>
          <a:ln/>
        </p:spPr>
      </p:sp>
      <p:sp>
        <p:nvSpPr>
          <p:cNvPr id="5" name="Shape 3"/>
          <p:cNvSpPr/>
          <p:nvPr/>
        </p:nvSpPr>
        <p:spPr>
          <a:xfrm>
            <a:off x="4315599" y="2271832"/>
            <a:ext cx="564475" cy="564475"/>
          </a:xfrm>
          <a:prstGeom prst="roundRect">
            <a:avLst>
              <a:gd name="adj" fmla="val 161991"/>
            </a:avLst>
          </a:prstGeom>
          <a:solidFill>
            <a:srgbClr val="2150FE"/>
          </a:solidFill>
          <a:ln/>
        </p:spPr>
      </p:sp>
      <p:sp>
        <p:nvSpPr>
          <p:cNvPr id="6" name="Text 4"/>
          <p:cNvSpPr/>
          <p:nvPr/>
        </p:nvSpPr>
        <p:spPr>
          <a:xfrm>
            <a:off x="4484906" y="2412921"/>
            <a:ext cx="225743" cy="282178"/>
          </a:xfrm>
          <a:prstGeom prst="rect">
            <a:avLst/>
          </a:prstGeom>
          <a:noFill/>
          <a:ln/>
        </p:spPr>
        <p:txBody>
          <a:bodyPr wrap="none" lIns="0" tIns="0" rIns="0" bIns="0" rtlCol="0" anchor="t"/>
          <a:lstStyle/>
          <a:p>
            <a:pPr marL="0" indent="0" algn="l">
              <a:lnSpc>
                <a:spcPts val="2500"/>
              </a:lnSpc>
              <a:buNone/>
            </a:pPr>
            <a:r>
              <a:rPr lang="en-US" sz="1750" dirty="0">
                <a:solidFill>
                  <a:srgbClr val="FFFFFF"/>
                </a:solidFill>
                <a:latin typeface="Crimson Pro Semi Bold" pitchFamily="34" charset="0"/>
                <a:ea typeface="Crimson Pro Semi Bold" pitchFamily="34" charset="-122"/>
                <a:cs typeface="Crimson Pro Semi Bold" pitchFamily="34" charset="-120"/>
              </a:rPr>
              <a:t>1</a:t>
            </a:r>
            <a:endParaRPr lang="en-US" sz="1750" dirty="0"/>
          </a:p>
        </p:txBody>
      </p:sp>
      <p:sp>
        <p:nvSpPr>
          <p:cNvPr id="7" name="Text 5"/>
          <p:cNvSpPr/>
          <p:nvPr/>
        </p:nvSpPr>
        <p:spPr>
          <a:xfrm>
            <a:off x="2163247" y="3024426"/>
            <a:ext cx="4869180" cy="795457"/>
          </a:xfrm>
          <a:prstGeom prst="rect">
            <a:avLst/>
          </a:prstGeom>
          <a:noFill/>
          <a:ln/>
        </p:spPr>
        <p:txBody>
          <a:bodyPr wrap="square" lIns="0" tIns="0" rIns="0" bIns="0" rtlCol="0" anchor="t"/>
          <a:lstStyle/>
          <a:p>
            <a:pPr marL="0" indent="0" algn="l">
              <a:lnSpc>
                <a:spcPts val="2050"/>
              </a:lnSpc>
              <a:buNone/>
            </a:pPr>
            <a:r>
              <a:rPr lang="en-US" sz="1450" b="1" dirty="0">
                <a:solidFill>
                  <a:srgbClr val="4C4C4D"/>
                </a:solidFill>
                <a:latin typeface="Heebo" pitchFamily="34" charset="0"/>
                <a:ea typeface="Heebo" pitchFamily="34" charset="-122"/>
                <a:cs typeface="Heebo" pitchFamily="34" charset="-120"/>
              </a:rPr>
              <a:t>Invasive Physical Tagging:</a:t>
            </a:r>
            <a:r>
              <a:rPr lang="en-US" sz="1450" dirty="0">
                <a:solidFill>
                  <a:srgbClr val="4C4C4D"/>
                </a:solidFill>
                <a:latin typeface="Heebo" pitchFamily="34" charset="0"/>
                <a:ea typeface="Heebo" pitchFamily="34" charset="-122"/>
                <a:cs typeface="Heebo" pitchFamily="34" charset="-120"/>
              </a:rPr>
              <a:t> Traditional methods like ear tagging cause stress and discomfort to animals, leading to potential health issues and welfare concerns.</a:t>
            </a:r>
            <a:endParaRPr lang="en-US" sz="1450" dirty="0"/>
          </a:p>
        </p:txBody>
      </p:sp>
      <p:sp>
        <p:nvSpPr>
          <p:cNvPr id="8" name="Shape 6"/>
          <p:cNvSpPr/>
          <p:nvPr/>
        </p:nvSpPr>
        <p:spPr>
          <a:xfrm>
            <a:off x="7386757" y="2554010"/>
            <a:ext cx="5291257" cy="1742003"/>
          </a:xfrm>
          <a:prstGeom prst="roundRect">
            <a:avLst>
              <a:gd name="adj" fmla="val 6299"/>
            </a:avLst>
          </a:prstGeom>
          <a:solidFill>
            <a:srgbClr val="FFFFFF"/>
          </a:solidFill>
          <a:ln/>
        </p:spPr>
      </p:sp>
      <p:sp>
        <p:nvSpPr>
          <p:cNvPr id="9" name="Shape 7"/>
          <p:cNvSpPr/>
          <p:nvPr/>
        </p:nvSpPr>
        <p:spPr>
          <a:xfrm>
            <a:off x="7386757" y="2531150"/>
            <a:ext cx="5291257" cy="91440"/>
          </a:xfrm>
          <a:prstGeom prst="roundRect">
            <a:avLst>
              <a:gd name="adj" fmla="val 30868"/>
            </a:avLst>
          </a:prstGeom>
          <a:solidFill>
            <a:srgbClr val="2150FE"/>
          </a:solidFill>
          <a:ln/>
        </p:spPr>
      </p:sp>
      <p:sp>
        <p:nvSpPr>
          <p:cNvPr id="10" name="Shape 8"/>
          <p:cNvSpPr/>
          <p:nvPr/>
        </p:nvSpPr>
        <p:spPr>
          <a:xfrm>
            <a:off x="9750088" y="2271832"/>
            <a:ext cx="564475" cy="564475"/>
          </a:xfrm>
          <a:prstGeom prst="roundRect">
            <a:avLst>
              <a:gd name="adj" fmla="val 161991"/>
            </a:avLst>
          </a:prstGeom>
          <a:solidFill>
            <a:srgbClr val="2150FE"/>
          </a:solidFill>
          <a:ln/>
        </p:spPr>
      </p:sp>
      <p:sp>
        <p:nvSpPr>
          <p:cNvPr id="11" name="Text 9"/>
          <p:cNvSpPr/>
          <p:nvPr/>
        </p:nvSpPr>
        <p:spPr>
          <a:xfrm>
            <a:off x="9919395" y="2412921"/>
            <a:ext cx="225743" cy="282178"/>
          </a:xfrm>
          <a:prstGeom prst="rect">
            <a:avLst/>
          </a:prstGeom>
          <a:noFill/>
          <a:ln/>
        </p:spPr>
        <p:txBody>
          <a:bodyPr wrap="none" lIns="0" tIns="0" rIns="0" bIns="0" rtlCol="0" anchor="t"/>
          <a:lstStyle/>
          <a:p>
            <a:pPr marL="0" indent="0" algn="l">
              <a:lnSpc>
                <a:spcPts val="2500"/>
              </a:lnSpc>
              <a:buNone/>
            </a:pPr>
            <a:r>
              <a:rPr lang="en-US" sz="1750" dirty="0">
                <a:solidFill>
                  <a:srgbClr val="FFFFFF"/>
                </a:solidFill>
                <a:latin typeface="Crimson Pro Semi Bold" pitchFamily="34" charset="0"/>
                <a:ea typeface="Crimson Pro Semi Bold" pitchFamily="34" charset="-122"/>
                <a:cs typeface="Crimson Pro Semi Bold" pitchFamily="34" charset="-120"/>
              </a:rPr>
              <a:t>2</a:t>
            </a:r>
            <a:endParaRPr lang="en-US" sz="1750" dirty="0"/>
          </a:p>
        </p:txBody>
      </p:sp>
      <p:sp>
        <p:nvSpPr>
          <p:cNvPr id="12" name="Text 10"/>
          <p:cNvSpPr/>
          <p:nvPr/>
        </p:nvSpPr>
        <p:spPr>
          <a:xfrm>
            <a:off x="7597735" y="3024426"/>
            <a:ext cx="4869299" cy="1060609"/>
          </a:xfrm>
          <a:prstGeom prst="rect">
            <a:avLst/>
          </a:prstGeom>
          <a:noFill/>
          <a:ln/>
        </p:spPr>
        <p:txBody>
          <a:bodyPr wrap="square" lIns="0" tIns="0" rIns="0" bIns="0" rtlCol="0" anchor="t"/>
          <a:lstStyle/>
          <a:p>
            <a:pPr marL="0" indent="0" algn="l">
              <a:lnSpc>
                <a:spcPts val="2050"/>
              </a:lnSpc>
              <a:buNone/>
            </a:pPr>
            <a:r>
              <a:rPr lang="en-US" sz="1450" b="1" dirty="0">
                <a:solidFill>
                  <a:srgbClr val="4C4C4D"/>
                </a:solidFill>
                <a:latin typeface="Heebo" pitchFamily="34" charset="0"/>
                <a:ea typeface="Heebo" pitchFamily="34" charset="-122"/>
                <a:cs typeface="Heebo" pitchFamily="34" charset="-120"/>
              </a:rPr>
              <a:t>Prone to Loss and Tampering:</a:t>
            </a:r>
            <a:r>
              <a:rPr lang="en-US" sz="1450" dirty="0">
                <a:solidFill>
                  <a:srgbClr val="4C4C4D"/>
                </a:solidFill>
                <a:latin typeface="Heebo" pitchFamily="34" charset="0"/>
                <a:ea typeface="Heebo" pitchFamily="34" charset="-122"/>
                <a:cs typeface="Heebo" pitchFamily="34" charset="-120"/>
              </a:rPr>
              <a:t> Physical tags are susceptible to falling off or being tampered with, compromising the accuracy and reliability of identification systems.</a:t>
            </a:r>
            <a:endParaRPr lang="en-US" sz="1450" dirty="0"/>
          </a:p>
        </p:txBody>
      </p:sp>
      <p:sp>
        <p:nvSpPr>
          <p:cNvPr id="13" name="Shape 11"/>
          <p:cNvSpPr/>
          <p:nvPr/>
        </p:nvSpPr>
        <p:spPr>
          <a:xfrm>
            <a:off x="1952268" y="4721542"/>
            <a:ext cx="5291138" cy="1742003"/>
          </a:xfrm>
          <a:prstGeom prst="roundRect">
            <a:avLst>
              <a:gd name="adj" fmla="val 6299"/>
            </a:avLst>
          </a:prstGeom>
          <a:solidFill>
            <a:srgbClr val="FFFFFF"/>
          </a:solidFill>
          <a:ln/>
        </p:spPr>
      </p:sp>
      <p:sp>
        <p:nvSpPr>
          <p:cNvPr id="14" name="Shape 12"/>
          <p:cNvSpPr/>
          <p:nvPr/>
        </p:nvSpPr>
        <p:spPr>
          <a:xfrm>
            <a:off x="1952268" y="4698683"/>
            <a:ext cx="5291138" cy="91440"/>
          </a:xfrm>
          <a:prstGeom prst="roundRect">
            <a:avLst>
              <a:gd name="adj" fmla="val 30868"/>
            </a:avLst>
          </a:prstGeom>
          <a:solidFill>
            <a:srgbClr val="2150FE"/>
          </a:solidFill>
          <a:ln/>
        </p:spPr>
      </p:sp>
      <p:sp>
        <p:nvSpPr>
          <p:cNvPr id="15" name="Shape 13"/>
          <p:cNvSpPr/>
          <p:nvPr/>
        </p:nvSpPr>
        <p:spPr>
          <a:xfrm>
            <a:off x="4315599" y="4439364"/>
            <a:ext cx="564475" cy="564475"/>
          </a:xfrm>
          <a:prstGeom prst="roundRect">
            <a:avLst>
              <a:gd name="adj" fmla="val 161991"/>
            </a:avLst>
          </a:prstGeom>
          <a:solidFill>
            <a:srgbClr val="2150FE"/>
          </a:solidFill>
          <a:ln/>
        </p:spPr>
      </p:sp>
      <p:sp>
        <p:nvSpPr>
          <p:cNvPr id="16" name="Text 14"/>
          <p:cNvSpPr/>
          <p:nvPr/>
        </p:nvSpPr>
        <p:spPr>
          <a:xfrm>
            <a:off x="4484906" y="4580453"/>
            <a:ext cx="225743" cy="282178"/>
          </a:xfrm>
          <a:prstGeom prst="rect">
            <a:avLst/>
          </a:prstGeom>
          <a:noFill/>
          <a:ln/>
        </p:spPr>
        <p:txBody>
          <a:bodyPr wrap="none" lIns="0" tIns="0" rIns="0" bIns="0" rtlCol="0" anchor="t"/>
          <a:lstStyle/>
          <a:p>
            <a:pPr marL="0" indent="0" algn="l">
              <a:lnSpc>
                <a:spcPts val="2500"/>
              </a:lnSpc>
              <a:buNone/>
            </a:pPr>
            <a:r>
              <a:rPr lang="en-US" sz="1750" dirty="0">
                <a:solidFill>
                  <a:srgbClr val="FFFFFF"/>
                </a:solidFill>
                <a:latin typeface="Crimson Pro Semi Bold" pitchFamily="34" charset="0"/>
                <a:ea typeface="Crimson Pro Semi Bold" pitchFamily="34" charset="-122"/>
                <a:cs typeface="Crimson Pro Semi Bold" pitchFamily="34" charset="-120"/>
              </a:rPr>
              <a:t>3</a:t>
            </a:r>
            <a:endParaRPr lang="en-US" sz="1750" dirty="0"/>
          </a:p>
        </p:txBody>
      </p:sp>
      <p:sp>
        <p:nvSpPr>
          <p:cNvPr id="17" name="Text 15"/>
          <p:cNvSpPr/>
          <p:nvPr/>
        </p:nvSpPr>
        <p:spPr>
          <a:xfrm>
            <a:off x="2163247" y="5191958"/>
            <a:ext cx="4869180" cy="1060609"/>
          </a:xfrm>
          <a:prstGeom prst="rect">
            <a:avLst/>
          </a:prstGeom>
          <a:noFill/>
          <a:ln/>
        </p:spPr>
        <p:txBody>
          <a:bodyPr wrap="square" lIns="0" tIns="0" rIns="0" bIns="0" rtlCol="0" anchor="t"/>
          <a:lstStyle/>
          <a:p>
            <a:pPr marL="0" indent="0" algn="l">
              <a:lnSpc>
                <a:spcPts val="2050"/>
              </a:lnSpc>
              <a:buNone/>
            </a:pPr>
            <a:r>
              <a:rPr lang="en-US" sz="1450" b="1" dirty="0">
                <a:solidFill>
                  <a:srgbClr val="4C4C4D"/>
                </a:solidFill>
                <a:latin typeface="Heebo" pitchFamily="34" charset="0"/>
                <a:ea typeface="Heebo" pitchFamily="34" charset="-122"/>
                <a:cs typeface="Heebo" pitchFamily="34" charset="-120"/>
              </a:rPr>
              <a:t>"Bovine Fingerprints":</a:t>
            </a:r>
            <a:r>
              <a:rPr lang="en-US" sz="1450" dirty="0">
                <a:solidFill>
                  <a:srgbClr val="4C4C4D"/>
                </a:solidFill>
                <a:latin typeface="Heebo" pitchFamily="34" charset="0"/>
                <a:ea typeface="Heebo" pitchFamily="34" charset="-122"/>
                <a:cs typeface="Heebo" pitchFamily="34" charset="-120"/>
              </a:rPr>
              <a:t> Muzzle patterns offer a unique, permanent, and cost-effective biometric solution for individual cattle identification, eliminating the drawbacks of physical tags.</a:t>
            </a:r>
            <a:endParaRPr lang="en-US" sz="1450" dirty="0"/>
          </a:p>
        </p:txBody>
      </p:sp>
      <p:sp>
        <p:nvSpPr>
          <p:cNvPr id="18" name="Shape 16"/>
          <p:cNvSpPr/>
          <p:nvPr/>
        </p:nvSpPr>
        <p:spPr>
          <a:xfrm>
            <a:off x="7386757" y="4721542"/>
            <a:ext cx="5291257" cy="1742003"/>
          </a:xfrm>
          <a:prstGeom prst="roundRect">
            <a:avLst>
              <a:gd name="adj" fmla="val 6299"/>
            </a:avLst>
          </a:prstGeom>
          <a:solidFill>
            <a:srgbClr val="FFFFFF"/>
          </a:solidFill>
          <a:ln/>
        </p:spPr>
      </p:sp>
      <p:sp>
        <p:nvSpPr>
          <p:cNvPr id="19" name="Shape 17"/>
          <p:cNvSpPr/>
          <p:nvPr/>
        </p:nvSpPr>
        <p:spPr>
          <a:xfrm>
            <a:off x="7386757" y="4698683"/>
            <a:ext cx="5291257" cy="91440"/>
          </a:xfrm>
          <a:prstGeom prst="roundRect">
            <a:avLst>
              <a:gd name="adj" fmla="val 30868"/>
            </a:avLst>
          </a:prstGeom>
          <a:solidFill>
            <a:srgbClr val="2150FE"/>
          </a:solidFill>
          <a:ln/>
        </p:spPr>
      </p:sp>
      <p:sp>
        <p:nvSpPr>
          <p:cNvPr id="20" name="Shape 18"/>
          <p:cNvSpPr/>
          <p:nvPr/>
        </p:nvSpPr>
        <p:spPr>
          <a:xfrm>
            <a:off x="9750088" y="4439364"/>
            <a:ext cx="564475" cy="564475"/>
          </a:xfrm>
          <a:prstGeom prst="roundRect">
            <a:avLst>
              <a:gd name="adj" fmla="val 161991"/>
            </a:avLst>
          </a:prstGeom>
          <a:solidFill>
            <a:srgbClr val="2150FE"/>
          </a:solidFill>
          <a:ln/>
        </p:spPr>
      </p:sp>
      <p:sp>
        <p:nvSpPr>
          <p:cNvPr id="21" name="Text 19"/>
          <p:cNvSpPr/>
          <p:nvPr/>
        </p:nvSpPr>
        <p:spPr>
          <a:xfrm>
            <a:off x="9919395" y="4580453"/>
            <a:ext cx="225743" cy="282178"/>
          </a:xfrm>
          <a:prstGeom prst="rect">
            <a:avLst/>
          </a:prstGeom>
          <a:noFill/>
          <a:ln/>
        </p:spPr>
        <p:txBody>
          <a:bodyPr wrap="none" lIns="0" tIns="0" rIns="0" bIns="0" rtlCol="0" anchor="t"/>
          <a:lstStyle/>
          <a:p>
            <a:pPr marL="0" indent="0" algn="l">
              <a:lnSpc>
                <a:spcPts val="2500"/>
              </a:lnSpc>
              <a:buNone/>
            </a:pPr>
            <a:r>
              <a:rPr lang="en-US" sz="1750" dirty="0">
                <a:solidFill>
                  <a:srgbClr val="FFFFFF"/>
                </a:solidFill>
                <a:latin typeface="Crimson Pro Semi Bold" pitchFamily="34" charset="0"/>
                <a:ea typeface="Crimson Pro Semi Bold" pitchFamily="34" charset="-122"/>
                <a:cs typeface="Crimson Pro Semi Bold" pitchFamily="34" charset="-120"/>
              </a:rPr>
              <a:t>4</a:t>
            </a:r>
            <a:endParaRPr lang="en-US" sz="1750" dirty="0"/>
          </a:p>
        </p:txBody>
      </p:sp>
      <p:sp>
        <p:nvSpPr>
          <p:cNvPr id="22" name="Text 20"/>
          <p:cNvSpPr/>
          <p:nvPr/>
        </p:nvSpPr>
        <p:spPr>
          <a:xfrm>
            <a:off x="7597735" y="5191958"/>
            <a:ext cx="4869299" cy="1060609"/>
          </a:xfrm>
          <a:prstGeom prst="rect">
            <a:avLst/>
          </a:prstGeom>
          <a:noFill/>
          <a:ln/>
        </p:spPr>
        <p:txBody>
          <a:bodyPr wrap="square" lIns="0" tIns="0" rIns="0" bIns="0" rtlCol="0" anchor="t"/>
          <a:lstStyle/>
          <a:p>
            <a:pPr marL="0" indent="0" algn="l">
              <a:lnSpc>
                <a:spcPts val="2050"/>
              </a:lnSpc>
              <a:buNone/>
            </a:pPr>
            <a:r>
              <a:rPr lang="en-US" sz="1450" b="1" dirty="0">
                <a:solidFill>
                  <a:srgbClr val="4C4C4D"/>
                </a:solidFill>
                <a:latin typeface="Heebo" pitchFamily="34" charset="0"/>
                <a:ea typeface="Heebo" pitchFamily="34" charset="-122"/>
                <a:cs typeface="Heebo" pitchFamily="34" charset="-120"/>
              </a:rPr>
              <a:t>High-Cardinality Dataset Complexity:</a:t>
            </a:r>
            <a:r>
              <a:rPr lang="en-US" sz="1450" dirty="0">
                <a:solidFill>
                  <a:srgbClr val="4C4C4D"/>
                </a:solidFill>
                <a:latin typeface="Heebo" pitchFamily="34" charset="0"/>
                <a:ea typeface="Heebo" pitchFamily="34" charset="-122"/>
                <a:cs typeface="Heebo" pitchFamily="34" charset="-120"/>
              </a:rPr>
              <a:t> Managing a large dataset of 268 unique subjects necessitates advanced feature extraction techniques for accurate and efficient identification.</a:t>
            </a:r>
            <a:endParaRPr lang="en-US" sz="1450" dirty="0"/>
          </a:p>
        </p:txBody>
      </p:sp>
      <p:sp>
        <p:nvSpPr>
          <p:cNvPr id="23" name="Text 21"/>
          <p:cNvSpPr/>
          <p:nvPr/>
        </p:nvSpPr>
        <p:spPr>
          <a:xfrm>
            <a:off x="1952268" y="6624876"/>
            <a:ext cx="10725745" cy="795457"/>
          </a:xfrm>
          <a:prstGeom prst="rect">
            <a:avLst/>
          </a:prstGeom>
          <a:noFill/>
          <a:ln/>
        </p:spPr>
        <p:txBody>
          <a:bodyPr wrap="square" lIns="0" tIns="0" rIns="0" bIns="0" rtlCol="0" anchor="t"/>
          <a:lstStyle/>
          <a:p>
            <a:pPr marL="0" indent="0" algn="l">
              <a:lnSpc>
                <a:spcPts val="2050"/>
              </a:lnSpc>
              <a:buNone/>
            </a:pPr>
            <a:r>
              <a:rPr lang="en-US" sz="1450" dirty="0">
                <a:solidFill>
                  <a:srgbClr val="4C4C4D"/>
                </a:solidFill>
                <a:latin typeface="Heebo" pitchFamily="34" charset="0"/>
                <a:ea typeface="Heebo" pitchFamily="34" charset="-122"/>
                <a:cs typeface="Heebo" pitchFamily="34" charset="-120"/>
              </a:rPr>
              <a:t>The current livestock identification practices face significant hurdles, including animal welfare concerns and data integrity issues. Our biometric approach leverages the inherent uniqueness of cattle muzzle patterns to provide a non-invasive, reliable, and scalable alternative.</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797022" y="769144"/>
            <a:ext cx="4722019" cy="3541514"/>
          </a:xfrm>
          <a:prstGeom prst="rect">
            <a:avLst/>
          </a:prstGeom>
        </p:spPr>
      </p:pic>
      <p:sp>
        <p:nvSpPr>
          <p:cNvPr id="3" name="Text 0"/>
          <p:cNvSpPr/>
          <p:nvPr/>
        </p:nvSpPr>
        <p:spPr>
          <a:xfrm>
            <a:off x="3797022" y="4403169"/>
            <a:ext cx="6778347" cy="385763"/>
          </a:xfrm>
          <a:prstGeom prst="rect">
            <a:avLst/>
          </a:prstGeom>
          <a:noFill/>
          <a:ln/>
        </p:spPr>
        <p:txBody>
          <a:bodyPr wrap="none" lIns="0" tIns="0" rIns="0" bIns="0" rtlCol="0" anchor="t"/>
          <a:lstStyle/>
          <a:p>
            <a:pPr marL="0" indent="0" algn="l">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End-to-End Project Pipeline: From Data to Validation</a:t>
            </a:r>
            <a:endParaRPr lang="en-US" sz="2400" dirty="0"/>
          </a:p>
        </p:txBody>
      </p:sp>
      <p:sp>
        <p:nvSpPr>
          <p:cNvPr id="4" name="Text 1"/>
          <p:cNvSpPr/>
          <p:nvPr/>
        </p:nvSpPr>
        <p:spPr>
          <a:xfrm>
            <a:off x="3797022" y="4881443"/>
            <a:ext cx="123349" cy="154305"/>
          </a:xfrm>
          <a:prstGeom prst="rect">
            <a:avLst/>
          </a:prstGeom>
          <a:noFill/>
          <a:ln/>
        </p:spPr>
        <p:txBody>
          <a:bodyPr wrap="none" lIns="0" tIns="0" rIns="0" bIns="0" rtlCol="0" anchor="t"/>
          <a:lstStyle/>
          <a:p>
            <a:pPr marL="0" indent="0" algn="l">
              <a:lnSpc>
                <a:spcPts val="1150"/>
              </a:lnSpc>
              <a:buNone/>
            </a:pPr>
            <a:r>
              <a:rPr lang="en-US" sz="950" dirty="0">
                <a:solidFill>
                  <a:srgbClr val="4C4C4D"/>
                </a:solidFill>
                <a:latin typeface="Crimson Pro Light" pitchFamily="34" charset="0"/>
                <a:ea typeface="Crimson Pro Light" pitchFamily="34" charset="-122"/>
                <a:cs typeface="Crimson Pro Light" pitchFamily="34" charset="-120"/>
              </a:rPr>
              <a:t>01</a:t>
            </a:r>
            <a:endParaRPr lang="en-US" sz="950" dirty="0"/>
          </a:p>
        </p:txBody>
      </p:sp>
      <p:sp>
        <p:nvSpPr>
          <p:cNvPr id="5" name="Shape 2"/>
          <p:cNvSpPr/>
          <p:nvPr/>
        </p:nvSpPr>
        <p:spPr>
          <a:xfrm>
            <a:off x="3797022" y="5075992"/>
            <a:ext cx="2304217" cy="15240"/>
          </a:xfrm>
          <a:prstGeom prst="rect">
            <a:avLst/>
          </a:prstGeom>
          <a:solidFill>
            <a:srgbClr val="2150FE"/>
          </a:solidFill>
          <a:ln/>
        </p:spPr>
      </p:sp>
      <p:sp>
        <p:nvSpPr>
          <p:cNvPr id="6" name="Text 3"/>
          <p:cNvSpPr/>
          <p:nvPr/>
        </p:nvSpPr>
        <p:spPr>
          <a:xfrm>
            <a:off x="3797022" y="5168146"/>
            <a:ext cx="1543050" cy="192881"/>
          </a:xfrm>
          <a:prstGeom prst="rect">
            <a:avLst/>
          </a:prstGeom>
          <a:noFill/>
          <a:ln/>
        </p:spPr>
        <p:txBody>
          <a:bodyPr wrap="none" lIns="0" tIns="0" rIns="0" bIns="0" rtlCol="0" anchor="t"/>
          <a:lstStyle/>
          <a:p>
            <a:pPr marL="0" indent="0" algn="l">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Data Acquisition</a:t>
            </a:r>
            <a:endParaRPr lang="en-US" sz="1200" dirty="0"/>
          </a:p>
        </p:txBody>
      </p:sp>
      <p:sp>
        <p:nvSpPr>
          <p:cNvPr id="7" name="Text 4"/>
          <p:cNvSpPr/>
          <p:nvPr/>
        </p:nvSpPr>
        <p:spPr>
          <a:xfrm>
            <a:off x="3797022" y="5398056"/>
            <a:ext cx="2304217" cy="444341"/>
          </a:xfrm>
          <a:prstGeom prst="rect">
            <a:avLst/>
          </a:prstGeom>
          <a:noFill/>
          <a:ln/>
        </p:spPr>
        <p:txBody>
          <a:bodyPr wrap="square" lIns="0" tIns="0" rIns="0" bIns="0" rtlCol="0" anchor="t"/>
          <a:lstStyle/>
          <a:p>
            <a:pPr marL="0" indent="0" algn="l">
              <a:lnSpc>
                <a:spcPts val="1150"/>
              </a:lnSpc>
              <a:buNone/>
            </a:pPr>
            <a:r>
              <a:rPr lang="en-US" sz="950" dirty="0">
                <a:solidFill>
                  <a:srgbClr val="4C4C4D"/>
                </a:solidFill>
                <a:latin typeface="Heebo" pitchFamily="34" charset="0"/>
                <a:ea typeface="Heebo" pitchFamily="34" charset="-122"/>
                <a:cs typeface="Heebo" pitchFamily="34" charset="-120"/>
              </a:rPr>
              <a:t>Collection of 4,923 high-resolution muzzle images, forming the foundation of our dataset.</a:t>
            </a:r>
            <a:endParaRPr lang="en-US" sz="950" dirty="0"/>
          </a:p>
        </p:txBody>
      </p:sp>
      <p:sp>
        <p:nvSpPr>
          <p:cNvPr id="8" name="Text 5"/>
          <p:cNvSpPr/>
          <p:nvPr/>
        </p:nvSpPr>
        <p:spPr>
          <a:xfrm>
            <a:off x="6162913" y="4881443"/>
            <a:ext cx="123349" cy="154305"/>
          </a:xfrm>
          <a:prstGeom prst="rect">
            <a:avLst/>
          </a:prstGeom>
          <a:noFill/>
          <a:ln/>
        </p:spPr>
        <p:txBody>
          <a:bodyPr wrap="none" lIns="0" tIns="0" rIns="0" bIns="0" rtlCol="0" anchor="t"/>
          <a:lstStyle/>
          <a:p>
            <a:pPr marL="0" indent="0" algn="l">
              <a:lnSpc>
                <a:spcPts val="1150"/>
              </a:lnSpc>
              <a:buNone/>
            </a:pPr>
            <a:r>
              <a:rPr lang="en-US" sz="950" dirty="0">
                <a:solidFill>
                  <a:srgbClr val="4C4C4D"/>
                </a:solidFill>
                <a:latin typeface="Crimson Pro Light" pitchFamily="34" charset="0"/>
                <a:ea typeface="Crimson Pro Light" pitchFamily="34" charset="-122"/>
                <a:cs typeface="Crimson Pro Light" pitchFamily="34" charset="-120"/>
              </a:rPr>
              <a:t>02</a:t>
            </a:r>
            <a:endParaRPr lang="en-US" sz="950" dirty="0"/>
          </a:p>
        </p:txBody>
      </p:sp>
      <p:sp>
        <p:nvSpPr>
          <p:cNvPr id="9" name="Shape 6"/>
          <p:cNvSpPr/>
          <p:nvPr/>
        </p:nvSpPr>
        <p:spPr>
          <a:xfrm>
            <a:off x="6162913" y="5075992"/>
            <a:ext cx="2304336" cy="15240"/>
          </a:xfrm>
          <a:prstGeom prst="rect">
            <a:avLst/>
          </a:prstGeom>
          <a:solidFill>
            <a:srgbClr val="2150FE"/>
          </a:solidFill>
          <a:ln/>
        </p:spPr>
      </p:sp>
      <p:sp>
        <p:nvSpPr>
          <p:cNvPr id="10" name="Text 7"/>
          <p:cNvSpPr/>
          <p:nvPr/>
        </p:nvSpPr>
        <p:spPr>
          <a:xfrm>
            <a:off x="6162913" y="5168146"/>
            <a:ext cx="1543050" cy="192881"/>
          </a:xfrm>
          <a:prstGeom prst="rect">
            <a:avLst/>
          </a:prstGeom>
          <a:noFill/>
          <a:ln/>
        </p:spPr>
        <p:txBody>
          <a:bodyPr wrap="none" lIns="0" tIns="0" rIns="0" bIns="0" rtlCol="0" anchor="t"/>
          <a:lstStyle/>
          <a:p>
            <a:pPr marL="0" indent="0" algn="l">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Preprocessing</a:t>
            </a:r>
            <a:endParaRPr lang="en-US" sz="1200" dirty="0"/>
          </a:p>
        </p:txBody>
      </p:sp>
      <p:sp>
        <p:nvSpPr>
          <p:cNvPr id="11" name="Text 8"/>
          <p:cNvSpPr/>
          <p:nvPr/>
        </p:nvSpPr>
        <p:spPr>
          <a:xfrm>
            <a:off x="6162913" y="5398056"/>
            <a:ext cx="2304336" cy="592455"/>
          </a:xfrm>
          <a:prstGeom prst="rect">
            <a:avLst/>
          </a:prstGeom>
          <a:noFill/>
          <a:ln/>
        </p:spPr>
        <p:txBody>
          <a:bodyPr wrap="square" lIns="0" tIns="0" rIns="0" bIns="0" rtlCol="0" anchor="t"/>
          <a:lstStyle/>
          <a:p>
            <a:pPr marL="0" indent="0" algn="l">
              <a:lnSpc>
                <a:spcPts val="1150"/>
              </a:lnSpc>
              <a:buNone/>
            </a:pPr>
            <a:r>
              <a:rPr lang="en-US" sz="950" dirty="0">
                <a:solidFill>
                  <a:srgbClr val="4C4C4D"/>
                </a:solidFill>
                <a:latin typeface="Heebo" pitchFamily="34" charset="0"/>
                <a:ea typeface="Heebo" pitchFamily="34" charset="-122"/>
                <a:cs typeface="Heebo" pitchFamily="34" charset="-120"/>
              </a:rPr>
              <a:t>Standardization of images through resizing to </a:t>
            </a:r>
            <a:r>
              <a:rPr lang="en-US" sz="950" i="1" dirty="0">
                <a:solidFill>
                  <a:srgbClr val="4C4C4D"/>
                </a:solidFill>
                <a:latin typeface="Heebo" pitchFamily="34" charset="0"/>
                <a:ea typeface="Heebo" pitchFamily="34" charset="-122"/>
                <a:cs typeface="Heebo" pitchFamily="34" charset="-120"/>
              </a:rPr>
              <a:t>224 \times 224</a:t>
            </a:r>
            <a:r>
              <a:rPr lang="en-US" sz="950" dirty="0">
                <a:solidFill>
                  <a:srgbClr val="4C4C4D"/>
                </a:solidFill>
                <a:latin typeface="Heebo" pitchFamily="34" charset="0"/>
                <a:ea typeface="Heebo" pitchFamily="34" charset="-122"/>
                <a:cs typeface="Heebo" pitchFamily="34" charset="-120"/>
              </a:rPr>
              <a:t> pixels and RGB normalization, preparing them for neural network input.</a:t>
            </a:r>
            <a:endParaRPr lang="en-US" sz="950" dirty="0"/>
          </a:p>
        </p:txBody>
      </p:sp>
      <p:sp>
        <p:nvSpPr>
          <p:cNvPr id="12" name="Text 9"/>
          <p:cNvSpPr/>
          <p:nvPr/>
        </p:nvSpPr>
        <p:spPr>
          <a:xfrm>
            <a:off x="8528923" y="4881443"/>
            <a:ext cx="123349" cy="154305"/>
          </a:xfrm>
          <a:prstGeom prst="rect">
            <a:avLst/>
          </a:prstGeom>
          <a:noFill/>
          <a:ln/>
        </p:spPr>
        <p:txBody>
          <a:bodyPr wrap="none" lIns="0" tIns="0" rIns="0" bIns="0" rtlCol="0" anchor="t"/>
          <a:lstStyle/>
          <a:p>
            <a:pPr marL="0" indent="0" algn="l">
              <a:lnSpc>
                <a:spcPts val="1150"/>
              </a:lnSpc>
              <a:buNone/>
            </a:pPr>
            <a:r>
              <a:rPr lang="en-US" sz="950" dirty="0">
                <a:solidFill>
                  <a:srgbClr val="4C4C4D"/>
                </a:solidFill>
                <a:latin typeface="Crimson Pro Light" pitchFamily="34" charset="0"/>
                <a:ea typeface="Crimson Pro Light" pitchFamily="34" charset="-122"/>
                <a:cs typeface="Crimson Pro Light" pitchFamily="34" charset="-120"/>
              </a:rPr>
              <a:t>03</a:t>
            </a:r>
            <a:endParaRPr lang="en-US" sz="950" dirty="0"/>
          </a:p>
        </p:txBody>
      </p:sp>
      <p:sp>
        <p:nvSpPr>
          <p:cNvPr id="13" name="Shape 10"/>
          <p:cNvSpPr/>
          <p:nvPr/>
        </p:nvSpPr>
        <p:spPr>
          <a:xfrm>
            <a:off x="8528923" y="5075992"/>
            <a:ext cx="2304217" cy="15240"/>
          </a:xfrm>
          <a:prstGeom prst="rect">
            <a:avLst/>
          </a:prstGeom>
          <a:solidFill>
            <a:srgbClr val="2150FE"/>
          </a:solidFill>
          <a:ln/>
        </p:spPr>
      </p:sp>
      <p:sp>
        <p:nvSpPr>
          <p:cNvPr id="14" name="Text 11"/>
          <p:cNvSpPr/>
          <p:nvPr/>
        </p:nvSpPr>
        <p:spPr>
          <a:xfrm>
            <a:off x="8528923" y="5168146"/>
            <a:ext cx="2304217" cy="385763"/>
          </a:xfrm>
          <a:prstGeom prst="rect">
            <a:avLst/>
          </a:prstGeom>
          <a:noFill/>
          <a:ln/>
        </p:spPr>
        <p:txBody>
          <a:bodyPr wrap="square" lIns="0" tIns="0" rIns="0" bIns="0" rtlCol="0" anchor="t"/>
          <a:lstStyle/>
          <a:p>
            <a:pPr marL="0" indent="0" algn="l">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Neural Architecture Implementation</a:t>
            </a:r>
            <a:endParaRPr lang="en-US" sz="1200" dirty="0"/>
          </a:p>
        </p:txBody>
      </p:sp>
      <p:sp>
        <p:nvSpPr>
          <p:cNvPr id="15" name="Text 12"/>
          <p:cNvSpPr/>
          <p:nvPr/>
        </p:nvSpPr>
        <p:spPr>
          <a:xfrm>
            <a:off x="8528923" y="5590937"/>
            <a:ext cx="2304217" cy="444341"/>
          </a:xfrm>
          <a:prstGeom prst="rect">
            <a:avLst/>
          </a:prstGeom>
          <a:noFill/>
          <a:ln/>
        </p:spPr>
        <p:txBody>
          <a:bodyPr wrap="square" lIns="0" tIns="0" rIns="0" bIns="0" rtlCol="0" anchor="t"/>
          <a:lstStyle/>
          <a:p>
            <a:pPr marL="0" indent="0" algn="l">
              <a:lnSpc>
                <a:spcPts val="1150"/>
              </a:lnSpc>
              <a:buNone/>
            </a:pPr>
            <a:r>
              <a:rPr lang="en-US" sz="950" dirty="0">
                <a:solidFill>
                  <a:srgbClr val="4C4C4D"/>
                </a:solidFill>
                <a:latin typeface="Heebo" pitchFamily="34" charset="0"/>
                <a:ea typeface="Heebo" pitchFamily="34" charset="-122"/>
                <a:cs typeface="Heebo" pitchFamily="34" charset="-120"/>
              </a:rPr>
              <a:t>Deployment of EfficientNetV2-S, chosen for its superior efficiency and performance in image recognition tasks.</a:t>
            </a:r>
            <a:endParaRPr lang="en-US" sz="950" dirty="0"/>
          </a:p>
        </p:txBody>
      </p:sp>
      <p:sp>
        <p:nvSpPr>
          <p:cNvPr id="16" name="Text 13"/>
          <p:cNvSpPr/>
          <p:nvPr/>
        </p:nvSpPr>
        <p:spPr>
          <a:xfrm>
            <a:off x="3797022" y="6189464"/>
            <a:ext cx="123349" cy="154305"/>
          </a:xfrm>
          <a:prstGeom prst="rect">
            <a:avLst/>
          </a:prstGeom>
          <a:noFill/>
          <a:ln/>
        </p:spPr>
        <p:txBody>
          <a:bodyPr wrap="none" lIns="0" tIns="0" rIns="0" bIns="0" rtlCol="0" anchor="t"/>
          <a:lstStyle/>
          <a:p>
            <a:pPr marL="0" indent="0" algn="l">
              <a:lnSpc>
                <a:spcPts val="1150"/>
              </a:lnSpc>
              <a:buNone/>
            </a:pPr>
            <a:r>
              <a:rPr lang="en-US" sz="950" dirty="0">
                <a:solidFill>
                  <a:srgbClr val="4C4C4D"/>
                </a:solidFill>
                <a:latin typeface="Crimson Pro Light" pitchFamily="34" charset="0"/>
                <a:ea typeface="Crimson Pro Light" pitchFamily="34" charset="-122"/>
                <a:cs typeface="Crimson Pro Light" pitchFamily="34" charset="-120"/>
              </a:rPr>
              <a:t>04</a:t>
            </a:r>
            <a:endParaRPr lang="en-US" sz="950" dirty="0"/>
          </a:p>
        </p:txBody>
      </p:sp>
      <p:sp>
        <p:nvSpPr>
          <p:cNvPr id="17" name="Shape 14"/>
          <p:cNvSpPr/>
          <p:nvPr/>
        </p:nvSpPr>
        <p:spPr>
          <a:xfrm>
            <a:off x="3797022" y="6384012"/>
            <a:ext cx="3487222" cy="15240"/>
          </a:xfrm>
          <a:prstGeom prst="rect">
            <a:avLst/>
          </a:prstGeom>
          <a:solidFill>
            <a:srgbClr val="2150FE"/>
          </a:solidFill>
          <a:ln/>
        </p:spPr>
      </p:sp>
      <p:sp>
        <p:nvSpPr>
          <p:cNvPr id="18" name="Text 15"/>
          <p:cNvSpPr/>
          <p:nvPr/>
        </p:nvSpPr>
        <p:spPr>
          <a:xfrm>
            <a:off x="3797022" y="6476167"/>
            <a:ext cx="1543050" cy="192881"/>
          </a:xfrm>
          <a:prstGeom prst="rect">
            <a:avLst/>
          </a:prstGeom>
          <a:noFill/>
          <a:ln/>
        </p:spPr>
        <p:txBody>
          <a:bodyPr wrap="none" lIns="0" tIns="0" rIns="0" bIns="0" rtlCol="0" anchor="t"/>
          <a:lstStyle/>
          <a:p>
            <a:pPr marL="0" indent="0" algn="l">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Local Training</a:t>
            </a:r>
            <a:endParaRPr lang="en-US" sz="1200" dirty="0"/>
          </a:p>
        </p:txBody>
      </p:sp>
      <p:sp>
        <p:nvSpPr>
          <p:cNvPr id="19" name="Text 16"/>
          <p:cNvSpPr/>
          <p:nvPr/>
        </p:nvSpPr>
        <p:spPr>
          <a:xfrm>
            <a:off x="3797022" y="6706076"/>
            <a:ext cx="3487222" cy="296228"/>
          </a:xfrm>
          <a:prstGeom prst="rect">
            <a:avLst/>
          </a:prstGeom>
          <a:noFill/>
          <a:ln/>
        </p:spPr>
        <p:txBody>
          <a:bodyPr wrap="square" lIns="0" tIns="0" rIns="0" bIns="0" rtlCol="0" anchor="t"/>
          <a:lstStyle/>
          <a:p>
            <a:pPr marL="0" indent="0" algn="l">
              <a:lnSpc>
                <a:spcPts val="1150"/>
              </a:lnSpc>
              <a:buNone/>
            </a:pPr>
            <a:r>
              <a:rPr lang="en-US" sz="950" dirty="0">
                <a:solidFill>
                  <a:srgbClr val="4C4C4D"/>
                </a:solidFill>
                <a:latin typeface="Heebo" pitchFamily="34" charset="0"/>
                <a:ea typeface="Heebo" pitchFamily="34" charset="-122"/>
                <a:cs typeface="Heebo" pitchFamily="34" charset="-120"/>
              </a:rPr>
              <a:t>CPU-optimized training leveraging transfer learning to adapt the model to our specific identification task.</a:t>
            </a:r>
            <a:endParaRPr lang="en-US" sz="950" dirty="0"/>
          </a:p>
        </p:txBody>
      </p:sp>
      <p:sp>
        <p:nvSpPr>
          <p:cNvPr id="20" name="Text 17"/>
          <p:cNvSpPr/>
          <p:nvPr/>
        </p:nvSpPr>
        <p:spPr>
          <a:xfrm>
            <a:off x="7345918" y="6189464"/>
            <a:ext cx="123349" cy="154305"/>
          </a:xfrm>
          <a:prstGeom prst="rect">
            <a:avLst/>
          </a:prstGeom>
          <a:noFill/>
          <a:ln/>
        </p:spPr>
        <p:txBody>
          <a:bodyPr wrap="none" lIns="0" tIns="0" rIns="0" bIns="0" rtlCol="0" anchor="t"/>
          <a:lstStyle/>
          <a:p>
            <a:pPr marL="0" indent="0" algn="l">
              <a:lnSpc>
                <a:spcPts val="1150"/>
              </a:lnSpc>
              <a:buNone/>
            </a:pPr>
            <a:r>
              <a:rPr lang="en-US" sz="950" dirty="0">
                <a:solidFill>
                  <a:srgbClr val="4C4C4D"/>
                </a:solidFill>
                <a:latin typeface="Crimson Pro Light" pitchFamily="34" charset="0"/>
                <a:ea typeface="Crimson Pro Light" pitchFamily="34" charset="-122"/>
                <a:cs typeface="Crimson Pro Light" pitchFamily="34" charset="-120"/>
              </a:rPr>
              <a:t>05</a:t>
            </a:r>
            <a:endParaRPr lang="en-US" sz="950" dirty="0"/>
          </a:p>
        </p:txBody>
      </p:sp>
      <p:sp>
        <p:nvSpPr>
          <p:cNvPr id="21" name="Shape 18"/>
          <p:cNvSpPr/>
          <p:nvPr/>
        </p:nvSpPr>
        <p:spPr>
          <a:xfrm>
            <a:off x="7345918" y="6384012"/>
            <a:ext cx="3487222" cy="15240"/>
          </a:xfrm>
          <a:prstGeom prst="rect">
            <a:avLst/>
          </a:prstGeom>
          <a:solidFill>
            <a:srgbClr val="2150FE"/>
          </a:solidFill>
          <a:ln/>
        </p:spPr>
      </p:sp>
      <p:sp>
        <p:nvSpPr>
          <p:cNvPr id="22" name="Text 19"/>
          <p:cNvSpPr/>
          <p:nvPr/>
        </p:nvSpPr>
        <p:spPr>
          <a:xfrm>
            <a:off x="7345918" y="6476167"/>
            <a:ext cx="1543050" cy="192881"/>
          </a:xfrm>
          <a:prstGeom prst="rect">
            <a:avLst/>
          </a:prstGeom>
          <a:noFill/>
          <a:ln/>
        </p:spPr>
        <p:txBody>
          <a:bodyPr wrap="none" lIns="0" tIns="0" rIns="0" bIns="0" rtlCol="0" anchor="t"/>
          <a:lstStyle/>
          <a:p>
            <a:pPr marL="0" indent="0" algn="l">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Validation</a:t>
            </a:r>
            <a:endParaRPr lang="en-US" sz="1200" dirty="0"/>
          </a:p>
        </p:txBody>
      </p:sp>
      <p:sp>
        <p:nvSpPr>
          <p:cNvPr id="23" name="Text 20"/>
          <p:cNvSpPr/>
          <p:nvPr/>
        </p:nvSpPr>
        <p:spPr>
          <a:xfrm>
            <a:off x="7345918" y="6706076"/>
            <a:ext cx="3487222" cy="296228"/>
          </a:xfrm>
          <a:prstGeom prst="rect">
            <a:avLst/>
          </a:prstGeom>
          <a:noFill/>
          <a:ln/>
        </p:spPr>
        <p:txBody>
          <a:bodyPr wrap="square" lIns="0" tIns="0" rIns="0" bIns="0" rtlCol="0" anchor="t"/>
          <a:lstStyle/>
          <a:p>
            <a:pPr marL="0" indent="0" algn="l">
              <a:lnSpc>
                <a:spcPts val="1150"/>
              </a:lnSpc>
              <a:buNone/>
            </a:pPr>
            <a:r>
              <a:rPr lang="en-US" sz="950" dirty="0">
                <a:solidFill>
                  <a:srgbClr val="4C4C4D"/>
                </a:solidFill>
                <a:latin typeface="Heebo" pitchFamily="34" charset="0"/>
                <a:ea typeface="Heebo" pitchFamily="34" charset="-122"/>
                <a:cs typeface="Heebo" pitchFamily="34" charset="-120"/>
              </a:rPr>
              <a:t>Rigorous single-subject inference testing to ensure the accuracy and reliability of the identification system.</a:t>
            </a:r>
            <a:endParaRPr lang="en-US" sz="950" dirty="0"/>
          </a:p>
        </p:txBody>
      </p:sp>
      <p:sp>
        <p:nvSpPr>
          <p:cNvPr id="24" name="Text 21"/>
          <p:cNvSpPr/>
          <p:nvPr/>
        </p:nvSpPr>
        <p:spPr>
          <a:xfrm>
            <a:off x="3797022" y="7164229"/>
            <a:ext cx="7036237" cy="296228"/>
          </a:xfrm>
          <a:prstGeom prst="rect">
            <a:avLst/>
          </a:prstGeom>
          <a:noFill/>
          <a:ln/>
        </p:spPr>
        <p:txBody>
          <a:bodyPr wrap="square" lIns="0" tIns="0" rIns="0" bIns="0" rtlCol="0" anchor="t"/>
          <a:lstStyle/>
          <a:p>
            <a:pPr marL="0" indent="0" algn="l">
              <a:lnSpc>
                <a:spcPts val="1150"/>
              </a:lnSpc>
              <a:buNone/>
            </a:pPr>
            <a:r>
              <a:rPr lang="en-US" sz="950" dirty="0">
                <a:solidFill>
                  <a:srgbClr val="4C4C4D"/>
                </a:solidFill>
                <a:latin typeface="Heebo" pitchFamily="34" charset="0"/>
                <a:ea typeface="Heebo" pitchFamily="34" charset="-122"/>
                <a:cs typeface="Heebo" pitchFamily="34" charset="-120"/>
              </a:rPr>
              <a:t>This structured pipeline ensures a robust and efficient development process, from raw image data to a validated identification model, crucial for real-world application in livestock management.</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124432" y="1102638"/>
            <a:ext cx="10381417" cy="1138238"/>
          </a:xfrm>
          <a:prstGeom prst="rect">
            <a:avLst/>
          </a:prstGeom>
          <a:noFill/>
          <a:ln/>
        </p:spPr>
        <p:txBody>
          <a:bodyPr wrap="square" lIns="0" tIns="0" rIns="0" bIns="0" rtlCol="0" anchor="t"/>
          <a:lstStyle/>
          <a:p>
            <a:pPr marL="0" indent="0" algn="l">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Dataset Analysis &amp; Visuals: Understanding Muzzle Pattern Complexity</a:t>
            </a:r>
            <a:endParaRPr lang="en-US" sz="3550" dirty="0"/>
          </a:p>
        </p:txBody>
      </p:sp>
      <p:sp>
        <p:nvSpPr>
          <p:cNvPr id="3" name="Text 1"/>
          <p:cNvSpPr/>
          <p:nvPr/>
        </p:nvSpPr>
        <p:spPr>
          <a:xfrm>
            <a:off x="2124432" y="2563178"/>
            <a:ext cx="4968478" cy="1012508"/>
          </a:xfrm>
          <a:prstGeom prst="rect">
            <a:avLst/>
          </a:prstGeom>
          <a:noFill/>
          <a:ln/>
        </p:spPr>
        <p:txBody>
          <a:bodyPr wrap="square" lIns="0" tIns="0" rIns="0" bIns="0" rtlCol="0" anchor="t"/>
          <a:lstStyle/>
          <a:p>
            <a:pPr marL="0" indent="0" algn="l">
              <a:lnSpc>
                <a:spcPts val="1950"/>
              </a:lnSpc>
              <a:buNone/>
            </a:pPr>
            <a:r>
              <a:rPr lang="en-US" sz="1400" b="1" dirty="0">
                <a:solidFill>
                  <a:srgbClr val="4C4C4D"/>
                </a:solidFill>
                <a:latin typeface="Heebo" pitchFamily="34" charset="0"/>
                <a:ea typeface="Heebo" pitchFamily="34" charset="-122"/>
                <a:cs typeface="Heebo" pitchFamily="34" charset="-120"/>
              </a:rPr>
              <a:t>Volume:</a:t>
            </a:r>
            <a:r>
              <a:rPr lang="en-US" sz="1400" dirty="0">
                <a:solidFill>
                  <a:srgbClr val="4C4C4D"/>
                </a:solidFill>
                <a:latin typeface="Heebo" pitchFamily="34" charset="0"/>
                <a:ea typeface="Heebo" pitchFamily="34" charset="-122"/>
                <a:cs typeface="Heebo" pitchFamily="34" charset="-120"/>
              </a:rPr>
              <a:t> Our dataset comprises 4,923 total images, carefully curated and organized across 268 distinct cattle folders. This extensive collection allows for comprehensive model training and validation.</a:t>
            </a:r>
            <a:endParaRPr lang="en-US" sz="1400" dirty="0"/>
          </a:p>
        </p:txBody>
      </p:sp>
      <p:sp>
        <p:nvSpPr>
          <p:cNvPr id="4" name="Text 2"/>
          <p:cNvSpPr/>
          <p:nvPr/>
        </p:nvSpPr>
        <p:spPr>
          <a:xfrm>
            <a:off x="2124432" y="3696533"/>
            <a:ext cx="4968478" cy="1265634"/>
          </a:xfrm>
          <a:prstGeom prst="rect">
            <a:avLst/>
          </a:prstGeom>
          <a:noFill/>
          <a:ln/>
        </p:spPr>
        <p:txBody>
          <a:bodyPr wrap="square" lIns="0" tIns="0" rIns="0" bIns="0" rtlCol="0" anchor="t"/>
          <a:lstStyle/>
          <a:p>
            <a:pPr marL="0" indent="0" algn="l">
              <a:lnSpc>
                <a:spcPts val="1950"/>
              </a:lnSpc>
              <a:buNone/>
            </a:pPr>
            <a:r>
              <a:rPr lang="en-US" sz="1400" b="1" dirty="0">
                <a:solidFill>
                  <a:srgbClr val="4C4C4D"/>
                </a:solidFill>
                <a:latin typeface="Heebo" pitchFamily="34" charset="0"/>
                <a:ea typeface="Heebo" pitchFamily="34" charset="-122"/>
                <a:cs typeface="Heebo" pitchFamily="34" charset="-120"/>
              </a:rPr>
              <a:t>Intra-class Variation:</a:t>
            </a:r>
            <a:r>
              <a:rPr lang="en-US" sz="1400" dirty="0">
                <a:solidFill>
                  <a:srgbClr val="4C4C4D"/>
                </a:solidFill>
                <a:latin typeface="Heebo" pitchFamily="34" charset="0"/>
                <a:ea typeface="Heebo" pitchFamily="34" charset="-122"/>
                <a:cs typeface="Heebo" pitchFamily="34" charset="-120"/>
              </a:rPr>
              <a:t> The dataset accounts for significant variations within a single subject, including differences in lighting conditions, camera angles, and minor changes in muzzle appearance over time. This variability simulates real-world conditions, enhancing model robustness.</a:t>
            </a:r>
            <a:endParaRPr lang="en-US" sz="1400" dirty="0"/>
          </a:p>
        </p:txBody>
      </p:sp>
      <p:sp>
        <p:nvSpPr>
          <p:cNvPr id="5" name="Text 3"/>
          <p:cNvSpPr/>
          <p:nvPr/>
        </p:nvSpPr>
        <p:spPr>
          <a:xfrm>
            <a:off x="2124432" y="5083016"/>
            <a:ext cx="4968478" cy="1265634"/>
          </a:xfrm>
          <a:prstGeom prst="rect">
            <a:avLst/>
          </a:prstGeom>
          <a:noFill/>
          <a:ln/>
        </p:spPr>
        <p:txBody>
          <a:bodyPr wrap="square" lIns="0" tIns="0" rIns="0" bIns="0" rtlCol="0" anchor="t"/>
          <a:lstStyle/>
          <a:p>
            <a:pPr marL="0" indent="0" algn="l">
              <a:lnSpc>
                <a:spcPts val="1950"/>
              </a:lnSpc>
              <a:buNone/>
            </a:pPr>
            <a:r>
              <a:rPr lang="en-US" sz="1400" b="1" dirty="0">
                <a:solidFill>
                  <a:srgbClr val="4C4C4D"/>
                </a:solidFill>
                <a:latin typeface="Heebo" pitchFamily="34" charset="0"/>
                <a:ea typeface="Heebo" pitchFamily="34" charset="-122"/>
                <a:cs typeface="Heebo" pitchFamily="34" charset="-120"/>
              </a:rPr>
              <a:t>Inter-class Similarity:</a:t>
            </a:r>
            <a:r>
              <a:rPr lang="en-US" sz="1400" dirty="0">
                <a:solidFill>
                  <a:srgbClr val="4C4C4D"/>
                </a:solidFill>
                <a:latin typeface="Heebo" pitchFamily="34" charset="0"/>
                <a:ea typeface="Heebo" pitchFamily="34" charset="-122"/>
                <a:cs typeface="Heebo" pitchFamily="34" charset="-120"/>
              </a:rPr>
              <a:t> A critical challenge addressed is the high inter-class similarity, where different cows can have muzzle patterns that appear nearly identical to the human eye. This necessitates a highly discriminative deep learning model.</a:t>
            </a:r>
            <a:endParaRPr lang="en-US" sz="1400" dirty="0"/>
          </a:p>
        </p:txBody>
      </p:sp>
      <p:pic>
        <p:nvPicPr>
          <p:cNvPr id="6" name="Image 0" descr="preencoded.png"/>
          <p:cNvPicPr>
            <a:picLocks noChangeAspect="1"/>
          </p:cNvPicPr>
          <p:nvPr/>
        </p:nvPicPr>
        <p:blipFill>
          <a:blip r:embed="rId3"/>
          <a:stretch>
            <a:fillRect/>
          </a:stretch>
        </p:blipFill>
        <p:spPr>
          <a:xfrm>
            <a:off x="9824204" y="3527108"/>
            <a:ext cx="409694" cy="364212"/>
          </a:xfrm>
          <a:prstGeom prst="rect">
            <a:avLst/>
          </a:prstGeom>
        </p:spPr>
      </p:pic>
      <p:sp>
        <p:nvSpPr>
          <p:cNvPr id="7" name="Text 4"/>
          <p:cNvSpPr/>
          <p:nvPr/>
        </p:nvSpPr>
        <p:spPr>
          <a:xfrm>
            <a:off x="2124432" y="6620589"/>
            <a:ext cx="10381417" cy="506254"/>
          </a:xfrm>
          <a:prstGeom prst="rect">
            <a:avLst/>
          </a:prstGeom>
          <a:noFill/>
          <a:ln/>
        </p:spPr>
        <p:txBody>
          <a:bodyPr wrap="square" lIns="0" tIns="0" rIns="0" bIns="0" rtlCol="0" anchor="t"/>
          <a:lstStyle/>
          <a:p>
            <a:pPr marL="0" indent="0" algn="l">
              <a:lnSpc>
                <a:spcPts val="1950"/>
              </a:lnSpc>
              <a:buNone/>
            </a:pPr>
            <a:r>
              <a:rPr lang="en-US" sz="1400" dirty="0">
                <a:solidFill>
                  <a:srgbClr val="4C4C4D"/>
                </a:solidFill>
                <a:latin typeface="Heebo" pitchFamily="34" charset="0"/>
                <a:ea typeface="Heebo" pitchFamily="34" charset="-122"/>
                <a:cs typeface="Heebo" pitchFamily="34" charset="-120"/>
              </a:rPr>
              <a:t>The diversity and inherent challenges within our dataset highlight the necessity for a sophisticated deep learning architecture capable of discerning subtle yet crucial differences in muzzle patterns for accurate identification.</a:t>
            </a:r>
            <a:endParaRPr lang="en-US" sz="1400" dirty="0"/>
          </a:p>
        </p:txBody>
      </p:sp>
      <p:pic>
        <p:nvPicPr>
          <p:cNvPr id="9" name="Picture 8">
            <a:extLst>
              <a:ext uri="{FF2B5EF4-FFF2-40B4-BE49-F238E27FC236}">
                <a16:creationId xmlns:a16="http://schemas.microsoft.com/office/drawing/2014/main" id="{0687389C-90D3-A1F5-C28B-0ECBFCE40915}"/>
              </a:ext>
            </a:extLst>
          </p:cNvPr>
          <p:cNvPicPr>
            <a:picLocks noChangeAspect="1"/>
          </p:cNvPicPr>
          <p:nvPr/>
        </p:nvPicPr>
        <p:blipFill>
          <a:blip r:embed="rId4"/>
          <a:stretch>
            <a:fillRect/>
          </a:stretch>
        </p:blipFill>
        <p:spPr>
          <a:xfrm>
            <a:off x="7759520" y="2178896"/>
            <a:ext cx="4655713" cy="43009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3791" y="720923"/>
            <a:ext cx="13022818" cy="1435179"/>
          </a:xfrm>
          <a:prstGeom prst="rect">
            <a:avLst/>
          </a:prstGeom>
          <a:noFill/>
          <a:ln/>
        </p:spPr>
        <p:txBody>
          <a:bodyPr wrap="square" lIns="0" tIns="0" rIns="0" bIns="0" rtlCol="0" anchor="t"/>
          <a:lstStyle/>
          <a:p>
            <a:pPr marL="0" indent="0" algn="l">
              <a:lnSpc>
                <a:spcPts val="5650"/>
              </a:lnSpc>
              <a:buNone/>
            </a:pPr>
            <a:r>
              <a:rPr lang="en-US" sz="4500" dirty="0">
                <a:solidFill>
                  <a:srgbClr val="152D47"/>
                </a:solidFill>
                <a:latin typeface="Crimson Pro Semi Bold" pitchFamily="34" charset="0"/>
                <a:ea typeface="Crimson Pro Semi Bold" pitchFamily="34" charset="-122"/>
                <a:cs typeface="Crimson Pro Semi Bold" pitchFamily="34" charset="-120"/>
              </a:rPr>
              <a:t>Why EfficientNetV2? The Technical Edge for Biometric Identification</a:t>
            </a:r>
            <a:endParaRPr lang="en-US" sz="4500" dirty="0"/>
          </a:p>
        </p:txBody>
      </p:sp>
      <p:sp>
        <p:nvSpPr>
          <p:cNvPr id="3" name="Shape 1"/>
          <p:cNvSpPr/>
          <p:nvPr/>
        </p:nvSpPr>
        <p:spPr>
          <a:xfrm>
            <a:off x="803791" y="2583299"/>
            <a:ext cx="4198501" cy="3975854"/>
          </a:xfrm>
          <a:prstGeom prst="roundRect">
            <a:avLst>
              <a:gd name="adj" fmla="val 866"/>
            </a:avLst>
          </a:prstGeom>
          <a:solidFill>
            <a:srgbClr val="F2EEEE"/>
          </a:solidFill>
          <a:ln/>
        </p:spPr>
      </p:sp>
      <p:sp>
        <p:nvSpPr>
          <p:cNvPr id="4" name="Shape 2"/>
          <p:cNvSpPr/>
          <p:nvPr/>
        </p:nvSpPr>
        <p:spPr>
          <a:xfrm>
            <a:off x="1033343" y="2812852"/>
            <a:ext cx="688896" cy="688896"/>
          </a:xfrm>
          <a:prstGeom prst="roundRect">
            <a:avLst>
              <a:gd name="adj" fmla="val 13272084"/>
            </a:avLst>
          </a:prstGeom>
          <a:solidFill>
            <a:srgbClr val="2150FE"/>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2772" y="3002161"/>
            <a:ext cx="310039" cy="310039"/>
          </a:xfrm>
          <a:prstGeom prst="rect">
            <a:avLst/>
          </a:prstGeom>
        </p:spPr>
      </p:pic>
      <p:sp>
        <p:nvSpPr>
          <p:cNvPr id="6" name="Text 3"/>
          <p:cNvSpPr/>
          <p:nvPr/>
        </p:nvSpPr>
        <p:spPr>
          <a:xfrm>
            <a:off x="1033343" y="3715345"/>
            <a:ext cx="2870716" cy="358735"/>
          </a:xfrm>
          <a:prstGeom prst="rect">
            <a:avLst/>
          </a:prstGeom>
          <a:noFill/>
          <a:ln/>
        </p:spPr>
        <p:txBody>
          <a:bodyPr wrap="none" lIns="0" tIns="0" rIns="0" bIns="0" rtlCol="0" anchor="t"/>
          <a:lstStyle/>
          <a:p>
            <a:pPr marL="0" indent="0" algn="l">
              <a:lnSpc>
                <a:spcPts val="2800"/>
              </a:lnSpc>
              <a:buNone/>
            </a:pPr>
            <a:r>
              <a:rPr lang="en-US" sz="2250" dirty="0">
                <a:solidFill>
                  <a:srgbClr val="4C4C4D"/>
                </a:solidFill>
                <a:latin typeface="Crimson Pro Semi Bold" pitchFamily="34" charset="0"/>
                <a:ea typeface="Crimson Pro Semi Bold" pitchFamily="34" charset="-122"/>
                <a:cs typeface="Crimson Pro Semi Bold" pitchFamily="34" charset="-120"/>
              </a:rPr>
              <a:t>Superior Efficiency</a:t>
            </a:r>
            <a:endParaRPr lang="en-US" sz="2250" dirty="0"/>
          </a:p>
        </p:txBody>
      </p:sp>
      <p:sp>
        <p:nvSpPr>
          <p:cNvPr id="7" name="Text 4"/>
          <p:cNvSpPr/>
          <p:nvPr/>
        </p:nvSpPr>
        <p:spPr>
          <a:xfrm>
            <a:off x="1033343" y="4202192"/>
            <a:ext cx="3739396" cy="1772841"/>
          </a:xfrm>
          <a:prstGeom prst="rect">
            <a:avLst/>
          </a:prstGeom>
          <a:noFill/>
          <a:ln/>
        </p:spPr>
        <p:txBody>
          <a:bodyPr wrap="square" lIns="0" tIns="0" rIns="0" bIns="0" rtlCol="0" anchor="t"/>
          <a:lstStyle/>
          <a:p>
            <a:pPr marL="0" indent="0" algn="l">
              <a:lnSpc>
                <a:spcPts val="2750"/>
              </a:lnSpc>
              <a:buNone/>
            </a:pPr>
            <a:r>
              <a:rPr lang="en-US" sz="1800" dirty="0">
                <a:solidFill>
                  <a:srgbClr val="4C4C4D"/>
                </a:solidFill>
                <a:latin typeface="Heebo" pitchFamily="34" charset="0"/>
                <a:ea typeface="Heebo" pitchFamily="34" charset="-122"/>
                <a:cs typeface="Heebo" pitchFamily="34" charset="-120"/>
              </a:rPr>
              <a:t>EfficientNetV2 is 6.8 times smaller than previous state-of-the-art models, offering significant computational advantages without compromising accuracy.</a:t>
            </a:r>
            <a:endParaRPr lang="en-US" sz="1800" dirty="0"/>
          </a:p>
        </p:txBody>
      </p:sp>
      <p:sp>
        <p:nvSpPr>
          <p:cNvPr id="8" name="Shape 5"/>
          <p:cNvSpPr/>
          <p:nvPr/>
        </p:nvSpPr>
        <p:spPr>
          <a:xfrm>
            <a:off x="5215890" y="2583299"/>
            <a:ext cx="4198501" cy="3975854"/>
          </a:xfrm>
          <a:prstGeom prst="roundRect">
            <a:avLst>
              <a:gd name="adj" fmla="val 866"/>
            </a:avLst>
          </a:prstGeom>
          <a:solidFill>
            <a:srgbClr val="F2EEEE"/>
          </a:solidFill>
          <a:ln/>
        </p:spPr>
      </p:sp>
      <p:sp>
        <p:nvSpPr>
          <p:cNvPr id="9" name="Shape 6"/>
          <p:cNvSpPr/>
          <p:nvPr/>
        </p:nvSpPr>
        <p:spPr>
          <a:xfrm>
            <a:off x="5445443" y="2812852"/>
            <a:ext cx="688896" cy="688896"/>
          </a:xfrm>
          <a:prstGeom prst="roundRect">
            <a:avLst>
              <a:gd name="adj" fmla="val 13272084"/>
            </a:avLst>
          </a:prstGeom>
          <a:solidFill>
            <a:srgbClr val="2150FE"/>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871" y="3002161"/>
            <a:ext cx="310039" cy="310039"/>
          </a:xfrm>
          <a:prstGeom prst="rect">
            <a:avLst/>
          </a:prstGeom>
        </p:spPr>
      </p:pic>
      <p:sp>
        <p:nvSpPr>
          <p:cNvPr id="11" name="Text 7"/>
          <p:cNvSpPr/>
          <p:nvPr/>
        </p:nvSpPr>
        <p:spPr>
          <a:xfrm>
            <a:off x="5445443" y="3715345"/>
            <a:ext cx="2870716" cy="358735"/>
          </a:xfrm>
          <a:prstGeom prst="rect">
            <a:avLst/>
          </a:prstGeom>
          <a:noFill/>
          <a:ln/>
        </p:spPr>
        <p:txBody>
          <a:bodyPr wrap="none" lIns="0" tIns="0" rIns="0" bIns="0" rtlCol="0" anchor="t"/>
          <a:lstStyle/>
          <a:p>
            <a:pPr marL="0" indent="0" algn="l">
              <a:lnSpc>
                <a:spcPts val="2800"/>
              </a:lnSpc>
              <a:buNone/>
            </a:pPr>
            <a:r>
              <a:rPr lang="en-US" sz="2250" dirty="0">
                <a:solidFill>
                  <a:srgbClr val="4C4C4D"/>
                </a:solidFill>
                <a:latin typeface="Crimson Pro Semi Bold" pitchFamily="34" charset="0"/>
                <a:ea typeface="Crimson Pro Semi Bold" pitchFamily="34" charset="-122"/>
                <a:cs typeface="Crimson Pro Semi Bold" pitchFamily="34" charset="-120"/>
              </a:rPr>
              <a:t>Progressive Learning</a:t>
            </a:r>
            <a:endParaRPr lang="en-US" sz="2250" dirty="0"/>
          </a:p>
        </p:txBody>
      </p:sp>
      <p:sp>
        <p:nvSpPr>
          <p:cNvPr id="12" name="Text 8"/>
          <p:cNvSpPr/>
          <p:nvPr/>
        </p:nvSpPr>
        <p:spPr>
          <a:xfrm>
            <a:off x="5445443" y="4202192"/>
            <a:ext cx="3739396" cy="1418273"/>
          </a:xfrm>
          <a:prstGeom prst="rect">
            <a:avLst/>
          </a:prstGeom>
          <a:noFill/>
          <a:ln/>
        </p:spPr>
        <p:txBody>
          <a:bodyPr wrap="square" lIns="0" tIns="0" rIns="0" bIns="0" rtlCol="0" anchor="t"/>
          <a:lstStyle/>
          <a:p>
            <a:pPr marL="0" indent="0" algn="l">
              <a:lnSpc>
                <a:spcPts val="2750"/>
              </a:lnSpc>
              <a:buNone/>
            </a:pPr>
            <a:r>
              <a:rPr lang="en-US" sz="1800" dirty="0">
                <a:solidFill>
                  <a:srgbClr val="4C4C4D"/>
                </a:solidFill>
                <a:latin typeface="Heebo" pitchFamily="34" charset="0"/>
                <a:ea typeface="Heebo" pitchFamily="34" charset="-122"/>
                <a:cs typeface="Heebo" pitchFamily="34" charset="-120"/>
              </a:rPr>
              <a:t>Utilizes innovative fused-MBConv layers, enabling faster training times and enhanced learning capabilities, crucial for large datasets.</a:t>
            </a:r>
            <a:endParaRPr lang="en-US" sz="1800" dirty="0"/>
          </a:p>
        </p:txBody>
      </p:sp>
      <p:sp>
        <p:nvSpPr>
          <p:cNvPr id="13" name="Shape 9"/>
          <p:cNvSpPr/>
          <p:nvPr/>
        </p:nvSpPr>
        <p:spPr>
          <a:xfrm>
            <a:off x="9627989" y="2583299"/>
            <a:ext cx="4198501" cy="3975854"/>
          </a:xfrm>
          <a:prstGeom prst="roundRect">
            <a:avLst>
              <a:gd name="adj" fmla="val 866"/>
            </a:avLst>
          </a:prstGeom>
          <a:solidFill>
            <a:srgbClr val="F2EEEE"/>
          </a:solidFill>
          <a:ln/>
        </p:spPr>
      </p:sp>
      <p:sp>
        <p:nvSpPr>
          <p:cNvPr id="14" name="Shape 10"/>
          <p:cNvSpPr/>
          <p:nvPr/>
        </p:nvSpPr>
        <p:spPr>
          <a:xfrm>
            <a:off x="9857542" y="2812852"/>
            <a:ext cx="688896" cy="688896"/>
          </a:xfrm>
          <a:prstGeom prst="roundRect">
            <a:avLst>
              <a:gd name="adj" fmla="val 13272084"/>
            </a:avLst>
          </a:prstGeom>
          <a:solidFill>
            <a:srgbClr val="2150FE"/>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6970" y="3002161"/>
            <a:ext cx="310039" cy="310039"/>
          </a:xfrm>
          <a:prstGeom prst="rect">
            <a:avLst/>
          </a:prstGeom>
        </p:spPr>
      </p:pic>
      <p:sp>
        <p:nvSpPr>
          <p:cNvPr id="16" name="Text 11"/>
          <p:cNvSpPr/>
          <p:nvPr/>
        </p:nvSpPr>
        <p:spPr>
          <a:xfrm>
            <a:off x="9857542" y="3715345"/>
            <a:ext cx="2870716" cy="358735"/>
          </a:xfrm>
          <a:prstGeom prst="rect">
            <a:avLst/>
          </a:prstGeom>
          <a:noFill/>
          <a:ln/>
        </p:spPr>
        <p:txBody>
          <a:bodyPr wrap="none" lIns="0" tIns="0" rIns="0" bIns="0" rtlCol="0" anchor="t"/>
          <a:lstStyle/>
          <a:p>
            <a:pPr marL="0" indent="0" algn="l">
              <a:lnSpc>
                <a:spcPts val="2800"/>
              </a:lnSpc>
              <a:buNone/>
            </a:pPr>
            <a:r>
              <a:rPr lang="en-US" sz="2250" dirty="0">
                <a:solidFill>
                  <a:srgbClr val="4C4C4D"/>
                </a:solidFill>
                <a:latin typeface="Crimson Pro Semi Bold" pitchFamily="34" charset="0"/>
                <a:ea typeface="Crimson Pro Semi Bold" pitchFamily="34" charset="-122"/>
                <a:cs typeface="Crimson Pro Semi Bold" pitchFamily="34" charset="-120"/>
              </a:rPr>
              <a:t>Parameter Economy</a:t>
            </a:r>
            <a:endParaRPr lang="en-US" sz="2250" dirty="0"/>
          </a:p>
        </p:txBody>
      </p:sp>
      <p:sp>
        <p:nvSpPr>
          <p:cNvPr id="17" name="Text 12"/>
          <p:cNvSpPr/>
          <p:nvPr/>
        </p:nvSpPr>
        <p:spPr>
          <a:xfrm>
            <a:off x="9857542" y="4202192"/>
            <a:ext cx="3739396" cy="2127409"/>
          </a:xfrm>
          <a:prstGeom prst="rect">
            <a:avLst/>
          </a:prstGeom>
          <a:noFill/>
          <a:ln/>
        </p:spPr>
        <p:txBody>
          <a:bodyPr wrap="square" lIns="0" tIns="0" rIns="0" bIns="0" rtlCol="0" anchor="t"/>
          <a:lstStyle/>
          <a:p>
            <a:pPr marL="0" indent="0" algn="l">
              <a:lnSpc>
                <a:spcPts val="2750"/>
              </a:lnSpc>
              <a:buNone/>
            </a:pPr>
            <a:r>
              <a:rPr lang="en-US" sz="1800" dirty="0">
                <a:solidFill>
                  <a:srgbClr val="4C4C4D"/>
                </a:solidFill>
                <a:latin typeface="Heebo" pitchFamily="34" charset="0"/>
                <a:ea typeface="Heebo" pitchFamily="34" charset="-122"/>
                <a:cs typeface="Heebo" pitchFamily="34" charset="-120"/>
              </a:rPr>
              <a:t>Achieves higher accuracy with considerably fewer parameters, making it an ideal choice for "Edge AI" deployments on resource-constrained devices like tablets and mobile phones.</a:t>
            </a:r>
            <a:endParaRPr lang="en-US" sz="1800" dirty="0"/>
          </a:p>
        </p:txBody>
      </p:sp>
      <p:sp>
        <p:nvSpPr>
          <p:cNvPr id="18" name="Text 13"/>
          <p:cNvSpPr/>
          <p:nvPr/>
        </p:nvSpPr>
        <p:spPr>
          <a:xfrm>
            <a:off x="803791" y="6799421"/>
            <a:ext cx="13022818" cy="709136"/>
          </a:xfrm>
          <a:prstGeom prst="rect">
            <a:avLst/>
          </a:prstGeom>
          <a:noFill/>
          <a:ln/>
        </p:spPr>
        <p:txBody>
          <a:bodyPr wrap="square" lIns="0" tIns="0" rIns="0" bIns="0" rtlCol="0" anchor="t"/>
          <a:lstStyle/>
          <a:p>
            <a:pPr marL="0" indent="0" algn="l">
              <a:lnSpc>
                <a:spcPts val="2750"/>
              </a:lnSpc>
              <a:buNone/>
            </a:pPr>
            <a:r>
              <a:rPr lang="en-US" sz="1800" dirty="0">
                <a:solidFill>
                  <a:srgbClr val="4C4C4D"/>
                </a:solidFill>
                <a:latin typeface="Heebo" pitchFamily="34" charset="0"/>
                <a:ea typeface="Heebo" pitchFamily="34" charset="-122"/>
                <a:cs typeface="Heebo" pitchFamily="34" charset="-120"/>
              </a:rPr>
              <a:t>The selection of EfficientNetV2-S was driven by its unparalleled balance of accuracy, speed, and efficiency, which are paramount for developing a practical and deployable biometric cattle identification system.</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351603" y="1237417"/>
            <a:ext cx="9927074" cy="1088469"/>
          </a:xfrm>
          <a:prstGeom prst="rect">
            <a:avLst/>
          </a:prstGeom>
          <a:noFill/>
          <a:ln/>
        </p:spPr>
        <p:txBody>
          <a:bodyPr wrap="square" lIns="0" tIns="0" rIns="0" bIns="0" rtlCol="0" anchor="t"/>
          <a:lstStyle/>
          <a:p>
            <a:pPr marL="0" indent="0" algn="l">
              <a:lnSpc>
                <a:spcPts val="4250"/>
              </a:lnSpc>
              <a:buNone/>
            </a:pPr>
            <a:r>
              <a:rPr lang="en-US" sz="3400" dirty="0">
                <a:solidFill>
                  <a:srgbClr val="152D47"/>
                </a:solidFill>
                <a:latin typeface="Crimson Pro Semi Bold" pitchFamily="34" charset="0"/>
                <a:ea typeface="Crimson Pro Semi Bold" pitchFamily="34" charset="-122"/>
                <a:cs typeface="Crimson Pro Semi Bold" pitchFamily="34" charset="-120"/>
              </a:rPr>
              <a:t>Methodology: Training Environment and Configuration</a:t>
            </a:r>
            <a:endParaRPr lang="en-US" sz="3400" dirty="0"/>
          </a:p>
        </p:txBody>
      </p:sp>
      <p:sp>
        <p:nvSpPr>
          <p:cNvPr id="3" name="Shape 1"/>
          <p:cNvSpPr/>
          <p:nvPr/>
        </p:nvSpPr>
        <p:spPr>
          <a:xfrm>
            <a:off x="2351603" y="2648188"/>
            <a:ext cx="4751070" cy="1770578"/>
          </a:xfrm>
          <a:prstGeom prst="roundRect">
            <a:avLst>
              <a:gd name="adj" fmla="val 1475"/>
            </a:avLst>
          </a:prstGeom>
          <a:solidFill>
            <a:srgbClr val="B3C3FF"/>
          </a:solidFill>
          <a:ln/>
        </p:spPr>
      </p:sp>
      <p:pic>
        <p:nvPicPr>
          <p:cNvPr id="4" name="Image 0" descr="preencoded.png"/>
          <p:cNvPicPr>
            <a:picLocks noChangeAspect="1"/>
          </p:cNvPicPr>
          <p:nvPr/>
        </p:nvPicPr>
        <p:blipFill>
          <a:blip r:embed="rId3"/>
          <a:stretch>
            <a:fillRect/>
          </a:stretch>
        </p:blipFill>
        <p:spPr>
          <a:xfrm>
            <a:off x="2525673" y="2829639"/>
            <a:ext cx="272058" cy="217646"/>
          </a:xfrm>
          <a:prstGeom prst="rect">
            <a:avLst/>
          </a:prstGeom>
        </p:spPr>
      </p:pic>
      <p:sp>
        <p:nvSpPr>
          <p:cNvPr id="5" name="Text 2"/>
          <p:cNvSpPr/>
          <p:nvPr/>
        </p:nvSpPr>
        <p:spPr>
          <a:xfrm>
            <a:off x="2971800" y="2814399"/>
            <a:ext cx="2176939" cy="272058"/>
          </a:xfrm>
          <a:prstGeom prst="rect">
            <a:avLst/>
          </a:prstGeom>
          <a:noFill/>
          <a:ln/>
        </p:spPr>
        <p:txBody>
          <a:bodyPr wrap="none" lIns="0" tIns="0" rIns="0" bIns="0" rtlCol="0" anchor="t"/>
          <a:lstStyle/>
          <a:p>
            <a:pPr marL="0" indent="0" algn="l">
              <a:lnSpc>
                <a:spcPts val="2100"/>
              </a:lnSpc>
              <a:buNone/>
            </a:pPr>
            <a:r>
              <a:rPr lang="en-US" sz="1700" dirty="0">
                <a:solidFill>
                  <a:srgbClr val="000000"/>
                </a:solidFill>
                <a:latin typeface="Crimson Pro Semi Bold" pitchFamily="34" charset="0"/>
                <a:ea typeface="Crimson Pro Semi Bold" pitchFamily="34" charset="-122"/>
                <a:cs typeface="Crimson Pro Semi Bold" pitchFamily="34" charset="-120"/>
              </a:rPr>
              <a:t>Key Components</a:t>
            </a:r>
            <a:endParaRPr lang="en-US" sz="1700" dirty="0"/>
          </a:p>
        </p:txBody>
      </p:sp>
      <p:sp>
        <p:nvSpPr>
          <p:cNvPr id="6" name="Text 3"/>
          <p:cNvSpPr/>
          <p:nvPr/>
        </p:nvSpPr>
        <p:spPr>
          <a:xfrm>
            <a:off x="2971800" y="3209211"/>
            <a:ext cx="3956804" cy="950452"/>
          </a:xfrm>
          <a:prstGeom prst="rect">
            <a:avLst/>
          </a:prstGeom>
          <a:noFill/>
          <a:ln/>
        </p:spPr>
        <p:txBody>
          <a:bodyPr wrap="square" lIns="0" tIns="0" rIns="0" bIns="0" rtlCol="0" anchor="t"/>
          <a:lstStyle/>
          <a:p>
            <a:pPr marL="342900" indent="-342900" algn="l">
              <a:lnSpc>
                <a:spcPts val="1850"/>
              </a:lnSpc>
              <a:buSzPct val="100000"/>
              <a:buChar char="•"/>
            </a:pPr>
            <a:r>
              <a:rPr lang="en-US" sz="1350" dirty="0">
                <a:solidFill>
                  <a:srgbClr val="000000"/>
                </a:solidFill>
                <a:latin typeface="Heebo" pitchFamily="34" charset="0"/>
                <a:ea typeface="Heebo" pitchFamily="34" charset="-122"/>
                <a:cs typeface="Heebo" pitchFamily="34" charset="-120"/>
              </a:rPr>
              <a:t>Framework: PyTorch &amp; Torchvision</a:t>
            </a:r>
            <a:endParaRPr lang="en-US" sz="1350" dirty="0"/>
          </a:p>
          <a:p>
            <a:pPr marL="342900" indent="-342900" algn="l">
              <a:lnSpc>
                <a:spcPts val="1850"/>
              </a:lnSpc>
              <a:buSzPct val="100000"/>
              <a:buChar char="•"/>
            </a:pPr>
            <a:r>
              <a:rPr lang="en-US" sz="1350" dirty="0">
                <a:solidFill>
                  <a:srgbClr val="000000"/>
                </a:solidFill>
                <a:latin typeface="Heebo" pitchFamily="34" charset="0"/>
                <a:ea typeface="Heebo" pitchFamily="34" charset="-122"/>
                <a:cs typeface="Heebo" pitchFamily="34" charset="-120"/>
              </a:rPr>
              <a:t>Optimizer: Adam Optimizer</a:t>
            </a:r>
            <a:endParaRPr lang="en-US" sz="1350" dirty="0"/>
          </a:p>
          <a:p>
            <a:pPr marL="342900" indent="-342900" algn="l">
              <a:lnSpc>
                <a:spcPts val="1850"/>
              </a:lnSpc>
              <a:buSzPct val="100000"/>
              <a:buChar char="•"/>
            </a:pPr>
            <a:r>
              <a:rPr lang="en-US" sz="1350" dirty="0">
                <a:solidFill>
                  <a:srgbClr val="000000"/>
                </a:solidFill>
                <a:latin typeface="Heebo" pitchFamily="34" charset="0"/>
                <a:ea typeface="Heebo" pitchFamily="34" charset="-122"/>
                <a:cs typeface="Heebo" pitchFamily="34" charset="-120"/>
              </a:rPr>
              <a:t>Loss Function: Cross-Entropy Loss</a:t>
            </a:r>
            <a:endParaRPr lang="en-US" sz="1350" dirty="0"/>
          </a:p>
          <a:p>
            <a:pPr marL="342900" indent="-342900" algn="l">
              <a:lnSpc>
                <a:spcPts val="1850"/>
              </a:lnSpc>
              <a:buSzPct val="100000"/>
              <a:buChar char="•"/>
            </a:pPr>
            <a:r>
              <a:rPr lang="en-US" sz="1350" dirty="0">
                <a:solidFill>
                  <a:srgbClr val="000000"/>
                </a:solidFill>
                <a:latin typeface="Heebo" pitchFamily="34" charset="0"/>
                <a:ea typeface="Heebo" pitchFamily="34" charset="-122"/>
                <a:cs typeface="Heebo" pitchFamily="34" charset="-120"/>
              </a:rPr>
              <a:t>Batch Strategy: Batch Size of 2</a:t>
            </a:r>
            <a:endParaRPr lang="en-US" sz="1350" dirty="0"/>
          </a:p>
        </p:txBody>
      </p:sp>
      <p:sp>
        <p:nvSpPr>
          <p:cNvPr id="7" name="Text 4"/>
          <p:cNvSpPr/>
          <p:nvPr/>
        </p:nvSpPr>
        <p:spPr>
          <a:xfrm>
            <a:off x="7535108" y="2620566"/>
            <a:ext cx="4751070" cy="1425893"/>
          </a:xfrm>
          <a:prstGeom prst="rect">
            <a:avLst/>
          </a:prstGeom>
          <a:noFill/>
          <a:ln/>
        </p:spPr>
        <p:txBody>
          <a:bodyPr wrap="square" lIns="0" tIns="0" rIns="0" bIns="0" rtlCol="0" anchor="t"/>
          <a:lstStyle/>
          <a:p>
            <a:pPr marL="0" indent="0" algn="l">
              <a:lnSpc>
                <a:spcPts val="1850"/>
              </a:lnSpc>
              <a:buNone/>
            </a:pPr>
            <a:r>
              <a:rPr lang="en-US" sz="1350" dirty="0">
                <a:solidFill>
                  <a:srgbClr val="4C4C4D"/>
                </a:solidFill>
                <a:latin typeface="Heebo" pitchFamily="34" charset="0"/>
                <a:ea typeface="Heebo" pitchFamily="34" charset="-122"/>
                <a:cs typeface="Heebo" pitchFamily="34" charset="-120"/>
              </a:rPr>
              <a:t>Our training environment was meticulously configured to optimize performance and stability, particularly given the constraints of local CPU-optimized training. The choice of PyTorch and Torchvision provided a flexible and powerful framework for implementing and fine-tuning our deep learning model.</a:t>
            </a:r>
            <a:endParaRPr lang="en-US" sz="1350" dirty="0"/>
          </a:p>
        </p:txBody>
      </p:sp>
      <p:sp>
        <p:nvSpPr>
          <p:cNvPr id="8" name="Text 5"/>
          <p:cNvSpPr/>
          <p:nvPr/>
        </p:nvSpPr>
        <p:spPr>
          <a:xfrm>
            <a:off x="7535108" y="4156948"/>
            <a:ext cx="4751070" cy="1425893"/>
          </a:xfrm>
          <a:prstGeom prst="rect">
            <a:avLst/>
          </a:prstGeom>
          <a:noFill/>
          <a:ln/>
        </p:spPr>
        <p:txBody>
          <a:bodyPr wrap="square" lIns="0" tIns="0" rIns="0" bIns="0" rtlCol="0" anchor="t"/>
          <a:lstStyle/>
          <a:p>
            <a:pPr marL="0" indent="0" algn="l">
              <a:lnSpc>
                <a:spcPts val="1850"/>
              </a:lnSpc>
              <a:buNone/>
            </a:pPr>
            <a:r>
              <a:rPr lang="en-US" sz="1350" dirty="0">
                <a:solidFill>
                  <a:srgbClr val="4C4C4D"/>
                </a:solidFill>
                <a:latin typeface="Heebo" pitchFamily="34" charset="0"/>
                <a:ea typeface="Heebo" pitchFamily="34" charset="-122"/>
                <a:cs typeface="Heebo" pitchFamily="34" charset="-120"/>
              </a:rPr>
              <a:t>The Adam Optimizer was selected for its adaptive learning rate capabilities, ensuring stable and efficient convergence during training. For multi-class classification, Cross-Entropy Loss proved to be the most suitable loss function, effectively penalizing incorrect predictions and driving the model towards accurate identification.</a:t>
            </a:r>
            <a:endParaRPr lang="en-US" sz="1350" dirty="0"/>
          </a:p>
        </p:txBody>
      </p:sp>
      <p:sp>
        <p:nvSpPr>
          <p:cNvPr id="9" name="Text 6"/>
          <p:cNvSpPr/>
          <p:nvPr/>
        </p:nvSpPr>
        <p:spPr>
          <a:xfrm>
            <a:off x="7535108" y="5564243"/>
            <a:ext cx="4751070" cy="1188244"/>
          </a:xfrm>
          <a:prstGeom prst="rect">
            <a:avLst/>
          </a:prstGeom>
          <a:noFill/>
          <a:ln/>
        </p:spPr>
        <p:txBody>
          <a:bodyPr wrap="square" lIns="0" tIns="0" rIns="0" bIns="0" rtlCol="0" anchor="t"/>
          <a:lstStyle/>
          <a:p>
            <a:pPr marL="0" indent="0" algn="l">
              <a:lnSpc>
                <a:spcPts val="1850"/>
              </a:lnSpc>
              <a:buNone/>
            </a:pPr>
            <a:r>
              <a:rPr lang="en-US" sz="1350" dirty="0">
                <a:solidFill>
                  <a:srgbClr val="4C4C4D"/>
                </a:solidFill>
                <a:latin typeface="Heebo" pitchFamily="34" charset="0"/>
                <a:ea typeface="Heebo" pitchFamily="34" charset="-122"/>
                <a:cs typeface="Heebo" pitchFamily="34" charset="-120"/>
              </a:rPr>
              <a:t>To accommodate standard hardware limitations and ensure memory stability, a conservative batch size of 2 was employed. This strategy allowed us to train the model effectively on readily available computing resources without compromising the integrity of the learning process.</a:t>
            </a:r>
            <a:endParaRPr lang="en-US" sz="1350" dirty="0"/>
          </a:p>
        </p:txBody>
      </p:sp>
      <p:pic>
        <p:nvPicPr>
          <p:cNvPr id="11" name="Picture 10">
            <a:extLst>
              <a:ext uri="{FF2B5EF4-FFF2-40B4-BE49-F238E27FC236}">
                <a16:creationId xmlns:a16="http://schemas.microsoft.com/office/drawing/2014/main" id="{3EEA7241-D472-3105-C054-D2BBE7D1BD77}"/>
              </a:ext>
            </a:extLst>
          </p:cNvPr>
          <p:cNvPicPr>
            <a:picLocks noChangeAspect="1"/>
          </p:cNvPicPr>
          <p:nvPr/>
        </p:nvPicPr>
        <p:blipFill>
          <a:blip r:embed="rId4"/>
          <a:stretch>
            <a:fillRect/>
          </a:stretch>
        </p:blipFill>
        <p:spPr>
          <a:xfrm>
            <a:off x="2614412" y="4584977"/>
            <a:ext cx="4082373" cy="33650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56893" y="878205"/>
            <a:ext cx="12916614" cy="1530191"/>
          </a:xfrm>
          <a:prstGeom prst="rect">
            <a:avLst/>
          </a:prstGeom>
          <a:noFill/>
          <a:ln/>
        </p:spPr>
        <p:txBody>
          <a:bodyPr wrap="square" lIns="0" tIns="0" rIns="0" bIns="0" rtlCol="0" anchor="t"/>
          <a:lstStyle/>
          <a:p>
            <a:pPr marL="0" indent="0" algn="l">
              <a:lnSpc>
                <a:spcPts val="6000"/>
              </a:lnSpc>
              <a:buNone/>
            </a:pPr>
            <a:r>
              <a:rPr lang="en-US" sz="4800" dirty="0">
                <a:solidFill>
                  <a:srgbClr val="152D47"/>
                </a:solidFill>
                <a:latin typeface="Crimson Pro Semi Bold" pitchFamily="34" charset="0"/>
                <a:ea typeface="Crimson Pro Semi Bold" pitchFamily="34" charset="-122"/>
                <a:cs typeface="Crimson Pro Semi Bold" pitchFamily="34" charset="-120"/>
              </a:rPr>
              <a:t>Methodology: Transfer Learning Strategy for Specialised Identification</a:t>
            </a:r>
            <a:endParaRPr lang="en-US" sz="4800" dirty="0"/>
          </a:p>
        </p:txBody>
      </p:sp>
      <p:sp>
        <p:nvSpPr>
          <p:cNvPr id="3" name="Shape 1"/>
          <p:cNvSpPr/>
          <p:nvPr/>
        </p:nvSpPr>
        <p:spPr>
          <a:xfrm>
            <a:off x="826413" y="2863453"/>
            <a:ext cx="60960" cy="3465076"/>
          </a:xfrm>
          <a:prstGeom prst="rect">
            <a:avLst/>
          </a:prstGeom>
          <a:solidFill>
            <a:srgbClr val="2150FE"/>
          </a:solidFill>
          <a:ln/>
        </p:spPr>
      </p:sp>
      <p:sp>
        <p:nvSpPr>
          <p:cNvPr id="4" name="Text 2"/>
          <p:cNvSpPr/>
          <p:nvPr/>
        </p:nvSpPr>
        <p:spPr>
          <a:xfrm>
            <a:off x="1162645" y="2893933"/>
            <a:ext cx="6000750" cy="918210"/>
          </a:xfrm>
          <a:prstGeom prst="rect">
            <a:avLst/>
          </a:prstGeom>
          <a:noFill/>
          <a:ln/>
        </p:spPr>
        <p:txBody>
          <a:bodyPr wrap="square" lIns="0" tIns="0" rIns="0" bIns="0" rtlCol="0" anchor="t"/>
          <a:lstStyle/>
          <a:p>
            <a:pPr marL="0" indent="0" algn="l">
              <a:lnSpc>
                <a:spcPts val="3600"/>
              </a:lnSpc>
              <a:buNone/>
            </a:pPr>
            <a:r>
              <a:rPr lang="en-US" sz="2850" dirty="0">
                <a:solidFill>
                  <a:srgbClr val="4C4C4D"/>
                </a:solidFill>
                <a:latin typeface="Crimson Pro Semi Bold" pitchFamily="34" charset="0"/>
                <a:ea typeface="Crimson Pro Semi Bold" pitchFamily="34" charset="-122"/>
                <a:cs typeface="Crimson Pro Semi Bold" pitchFamily="34" charset="-120"/>
              </a:rPr>
              <a:t>Concept: Leveraging Pre-trained Knowledge</a:t>
            </a:r>
            <a:endParaRPr lang="en-US" sz="2850" dirty="0"/>
          </a:p>
        </p:txBody>
      </p:sp>
      <p:sp>
        <p:nvSpPr>
          <p:cNvPr id="5" name="Text 3"/>
          <p:cNvSpPr/>
          <p:nvPr/>
        </p:nvSpPr>
        <p:spPr>
          <a:xfrm>
            <a:off x="1162645" y="3957757"/>
            <a:ext cx="6000750" cy="2340293"/>
          </a:xfrm>
          <a:prstGeom prst="rect">
            <a:avLst/>
          </a:prstGeom>
          <a:noFill/>
          <a:ln/>
        </p:spPr>
        <p:txBody>
          <a:bodyPr wrap="square" lIns="0" tIns="0" rIns="0" bIns="0" rtlCol="0" anchor="t"/>
          <a:lstStyle/>
          <a:p>
            <a:pPr marL="0" indent="0" algn="l">
              <a:lnSpc>
                <a:spcPts val="3050"/>
              </a:lnSpc>
              <a:buNone/>
            </a:pPr>
            <a:r>
              <a:rPr lang="en-US" sz="1900" dirty="0">
                <a:solidFill>
                  <a:srgbClr val="4C4C4D"/>
                </a:solidFill>
                <a:latin typeface="Heebo" pitchFamily="34" charset="0"/>
                <a:ea typeface="Heebo" pitchFamily="34" charset="-122"/>
                <a:cs typeface="Heebo" pitchFamily="34" charset="-120"/>
              </a:rPr>
              <a:t>Our approach begins by utilising pre-trained weights from ImageNet, a massive dataset of over 14 million images. This allows our model to start with a robust understanding of generic visual features, significantly reducing the training time and computational resources required.</a:t>
            </a:r>
            <a:endParaRPr lang="en-US" sz="1900" dirty="0"/>
          </a:p>
        </p:txBody>
      </p:sp>
      <p:sp>
        <p:nvSpPr>
          <p:cNvPr id="6" name="Shape 4"/>
          <p:cNvSpPr/>
          <p:nvPr/>
        </p:nvSpPr>
        <p:spPr>
          <a:xfrm>
            <a:off x="7436406" y="2863453"/>
            <a:ext cx="60960" cy="3465076"/>
          </a:xfrm>
          <a:prstGeom prst="rect">
            <a:avLst/>
          </a:prstGeom>
          <a:solidFill>
            <a:srgbClr val="2150FE"/>
          </a:solidFill>
          <a:ln/>
        </p:spPr>
      </p:sp>
      <p:sp>
        <p:nvSpPr>
          <p:cNvPr id="7" name="Text 5"/>
          <p:cNvSpPr/>
          <p:nvPr/>
        </p:nvSpPr>
        <p:spPr>
          <a:xfrm>
            <a:off x="7772638" y="2893933"/>
            <a:ext cx="5978366" cy="459105"/>
          </a:xfrm>
          <a:prstGeom prst="rect">
            <a:avLst/>
          </a:prstGeom>
          <a:noFill/>
          <a:ln/>
        </p:spPr>
        <p:txBody>
          <a:bodyPr wrap="none" lIns="0" tIns="0" rIns="0" bIns="0" rtlCol="0" anchor="t"/>
          <a:lstStyle/>
          <a:p>
            <a:pPr marL="0" indent="0" algn="l">
              <a:lnSpc>
                <a:spcPts val="3600"/>
              </a:lnSpc>
              <a:buNone/>
            </a:pPr>
            <a:r>
              <a:rPr lang="en-US" sz="2850" dirty="0">
                <a:solidFill>
                  <a:srgbClr val="4C4C4D"/>
                </a:solidFill>
                <a:latin typeface="Crimson Pro Semi Bold" pitchFamily="34" charset="0"/>
                <a:ea typeface="Crimson Pro Semi Bold" pitchFamily="34" charset="-122"/>
                <a:cs typeface="Crimson Pro Semi Bold" pitchFamily="34" charset="-120"/>
              </a:rPr>
              <a:t>Fine-Tuning: Specialising for Cattle IDs</a:t>
            </a:r>
            <a:endParaRPr lang="en-US" sz="2850" dirty="0"/>
          </a:p>
        </p:txBody>
      </p:sp>
      <p:sp>
        <p:nvSpPr>
          <p:cNvPr id="8" name="Text 6"/>
          <p:cNvSpPr/>
          <p:nvPr/>
        </p:nvSpPr>
        <p:spPr>
          <a:xfrm>
            <a:off x="7772638" y="3498652"/>
            <a:ext cx="6000869" cy="2340293"/>
          </a:xfrm>
          <a:prstGeom prst="rect">
            <a:avLst/>
          </a:prstGeom>
          <a:noFill/>
          <a:ln/>
        </p:spPr>
        <p:txBody>
          <a:bodyPr wrap="square" lIns="0" tIns="0" rIns="0" bIns="0" rtlCol="0" anchor="t"/>
          <a:lstStyle/>
          <a:p>
            <a:pPr marL="0" indent="0" algn="l">
              <a:lnSpc>
                <a:spcPts val="3050"/>
              </a:lnSpc>
              <a:buNone/>
            </a:pPr>
            <a:r>
              <a:rPr lang="en-US" sz="1900" dirty="0">
                <a:solidFill>
                  <a:srgbClr val="4C4C4D"/>
                </a:solidFill>
                <a:latin typeface="Heebo" pitchFamily="34" charset="0"/>
                <a:ea typeface="Heebo" pitchFamily="34" charset="-122"/>
                <a:cs typeface="Heebo" pitchFamily="34" charset="-120"/>
              </a:rPr>
              <a:t>The core of our transfer learning strategy involved restructuring the final layer of the EfficientNetV2 model. This critical step reconfigured the model to specifically identify 268 unique cattle IDs, enabling the AI to "specialise" in discerning the intricate textures and patterns of bovine muzzles.</a:t>
            </a:r>
            <a:endParaRPr lang="en-US" sz="1900" dirty="0"/>
          </a:p>
        </p:txBody>
      </p:sp>
      <p:sp>
        <p:nvSpPr>
          <p:cNvPr id="9" name="Text 7"/>
          <p:cNvSpPr/>
          <p:nvPr/>
        </p:nvSpPr>
        <p:spPr>
          <a:xfrm>
            <a:off x="856893" y="6571178"/>
            <a:ext cx="12916614" cy="780098"/>
          </a:xfrm>
          <a:prstGeom prst="rect">
            <a:avLst/>
          </a:prstGeom>
          <a:noFill/>
          <a:ln/>
        </p:spPr>
        <p:txBody>
          <a:bodyPr wrap="square" lIns="0" tIns="0" rIns="0" bIns="0" rtlCol="0" anchor="t"/>
          <a:lstStyle/>
          <a:p>
            <a:pPr marL="0" indent="0" algn="l">
              <a:lnSpc>
                <a:spcPts val="3050"/>
              </a:lnSpc>
              <a:buNone/>
            </a:pPr>
            <a:r>
              <a:rPr lang="en-US" sz="1900" dirty="0">
                <a:solidFill>
                  <a:srgbClr val="4C4C4D"/>
                </a:solidFill>
                <a:latin typeface="Heebo" pitchFamily="34" charset="0"/>
                <a:ea typeface="Heebo" pitchFamily="34" charset="-122"/>
                <a:cs typeface="Heebo" pitchFamily="34" charset="-120"/>
              </a:rPr>
              <a:t>By adopting this transfer learning strategy, we effectively adapted a powerful general-purpose image recognition model to the highly specific task of individual cattle identification, achieving superior performance with a tailored approach.</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598063" y="1298377"/>
            <a:ext cx="9434155" cy="1034177"/>
          </a:xfrm>
          <a:prstGeom prst="rect">
            <a:avLst/>
          </a:prstGeom>
          <a:noFill/>
          <a:ln/>
        </p:spPr>
        <p:txBody>
          <a:bodyPr wrap="square" lIns="0" tIns="0" rIns="0" bIns="0" rtlCol="0" anchor="t"/>
          <a:lstStyle/>
          <a:p>
            <a:pPr marL="0" indent="0" algn="l">
              <a:lnSpc>
                <a:spcPts val="4050"/>
              </a:lnSpc>
              <a:buNone/>
            </a:pPr>
            <a:r>
              <a:rPr lang="en-US" sz="3250" dirty="0">
                <a:solidFill>
                  <a:srgbClr val="152D47"/>
                </a:solidFill>
                <a:latin typeface="Crimson Pro Semi Bold" pitchFamily="34" charset="0"/>
                <a:ea typeface="Crimson Pro Semi Bold" pitchFamily="34" charset="-122"/>
                <a:cs typeface="Crimson Pro Semi Bold" pitchFamily="34" charset="-120"/>
              </a:rPr>
              <a:t>Experimental Results &amp; Loss Analysis: Achieving High Confidence</a:t>
            </a:r>
            <a:endParaRPr lang="en-US" sz="3250" dirty="0"/>
          </a:p>
        </p:txBody>
      </p:sp>
      <p:pic>
        <p:nvPicPr>
          <p:cNvPr id="3" name="Image 0" descr="preencoded.png"/>
          <p:cNvPicPr>
            <a:picLocks noChangeAspect="1"/>
          </p:cNvPicPr>
          <p:nvPr/>
        </p:nvPicPr>
        <p:blipFill>
          <a:blip r:embed="rId3"/>
          <a:stretch>
            <a:fillRect/>
          </a:stretch>
        </p:blipFill>
        <p:spPr>
          <a:xfrm>
            <a:off x="2598063" y="2623661"/>
            <a:ext cx="4515207" cy="2031802"/>
          </a:xfrm>
          <a:prstGeom prst="rect">
            <a:avLst/>
          </a:prstGeom>
        </p:spPr>
      </p:pic>
      <p:sp>
        <p:nvSpPr>
          <p:cNvPr id="4" name="Shape 1"/>
          <p:cNvSpPr/>
          <p:nvPr/>
        </p:nvSpPr>
        <p:spPr>
          <a:xfrm>
            <a:off x="3315653" y="4655463"/>
            <a:ext cx="165497" cy="165497"/>
          </a:xfrm>
          <a:prstGeom prst="roundRect">
            <a:avLst>
              <a:gd name="adj" fmla="val 11050"/>
            </a:avLst>
          </a:prstGeom>
          <a:solidFill>
            <a:srgbClr val="00104C"/>
          </a:solidFill>
          <a:ln/>
        </p:spPr>
      </p:sp>
      <p:sp>
        <p:nvSpPr>
          <p:cNvPr id="5" name="Text 2"/>
          <p:cNvSpPr/>
          <p:nvPr/>
        </p:nvSpPr>
        <p:spPr>
          <a:xfrm>
            <a:off x="3542109" y="4655463"/>
            <a:ext cx="459343" cy="165497"/>
          </a:xfrm>
          <a:prstGeom prst="rect">
            <a:avLst/>
          </a:prstGeom>
          <a:noFill/>
          <a:ln/>
        </p:spPr>
        <p:txBody>
          <a:bodyPr wrap="none" lIns="0" tIns="0" rIns="0" bIns="0" rtlCol="0" anchor="t"/>
          <a:lstStyle/>
          <a:p>
            <a:pPr marL="0" indent="0" algn="l">
              <a:lnSpc>
                <a:spcPts val="1300"/>
              </a:lnSpc>
              <a:buNone/>
            </a:pPr>
            <a:r>
              <a:rPr lang="en-US" sz="1300" dirty="0">
                <a:solidFill>
                  <a:srgbClr val="4C4C4D"/>
                </a:solidFill>
                <a:latin typeface="Heebo" pitchFamily="34" charset="0"/>
                <a:ea typeface="Heebo" pitchFamily="34" charset="-122"/>
                <a:cs typeface="Heebo" pitchFamily="34" charset="-120"/>
              </a:rPr>
              <a:t>Epoch</a:t>
            </a:r>
            <a:endParaRPr lang="en-US" sz="1300" dirty="0"/>
          </a:p>
        </p:txBody>
      </p:sp>
      <p:sp>
        <p:nvSpPr>
          <p:cNvPr id="6" name="Shape 3"/>
          <p:cNvSpPr/>
          <p:nvPr/>
        </p:nvSpPr>
        <p:spPr>
          <a:xfrm>
            <a:off x="4246840" y="4655463"/>
            <a:ext cx="165497" cy="165497"/>
          </a:xfrm>
          <a:prstGeom prst="roundRect">
            <a:avLst>
              <a:gd name="adj" fmla="val 11050"/>
            </a:avLst>
          </a:prstGeom>
          <a:solidFill>
            <a:srgbClr val="0125AB"/>
          </a:solidFill>
          <a:ln/>
        </p:spPr>
      </p:sp>
      <p:sp>
        <p:nvSpPr>
          <p:cNvPr id="7" name="Text 4"/>
          <p:cNvSpPr/>
          <p:nvPr/>
        </p:nvSpPr>
        <p:spPr>
          <a:xfrm>
            <a:off x="4473297" y="4655463"/>
            <a:ext cx="991076" cy="165497"/>
          </a:xfrm>
          <a:prstGeom prst="rect">
            <a:avLst/>
          </a:prstGeom>
          <a:noFill/>
          <a:ln/>
        </p:spPr>
        <p:txBody>
          <a:bodyPr wrap="none" lIns="0" tIns="0" rIns="0" bIns="0" rtlCol="0" anchor="t"/>
          <a:lstStyle/>
          <a:p>
            <a:pPr marL="0" indent="0" algn="l">
              <a:lnSpc>
                <a:spcPts val="1300"/>
              </a:lnSpc>
              <a:buNone/>
            </a:pPr>
            <a:r>
              <a:rPr lang="en-US" sz="1300" dirty="0">
                <a:solidFill>
                  <a:srgbClr val="4C4C4D"/>
                </a:solidFill>
                <a:latin typeface="Heebo" pitchFamily="34" charset="0"/>
                <a:ea typeface="Heebo" pitchFamily="34" charset="-122"/>
                <a:cs typeface="Heebo" pitchFamily="34" charset="-120"/>
              </a:rPr>
              <a:t>Training Loss</a:t>
            </a:r>
            <a:endParaRPr lang="en-US" sz="1300" dirty="0"/>
          </a:p>
        </p:txBody>
      </p:sp>
      <p:sp>
        <p:nvSpPr>
          <p:cNvPr id="8" name="Shape 5"/>
          <p:cNvSpPr/>
          <p:nvPr/>
        </p:nvSpPr>
        <p:spPr>
          <a:xfrm>
            <a:off x="5709761" y="4655463"/>
            <a:ext cx="165497" cy="165497"/>
          </a:xfrm>
          <a:prstGeom prst="roundRect">
            <a:avLst>
              <a:gd name="adj" fmla="val 11050"/>
            </a:avLst>
          </a:prstGeom>
          <a:solidFill>
            <a:srgbClr val="0D40FE"/>
          </a:solidFill>
          <a:ln/>
        </p:spPr>
      </p:sp>
      <p:sp>
        <p:nvSpPr>
          <p:cNvPr id="9" name="Text 6"/>
          <p:cNvSpPr/>
          <p:nvPr/>
        </p:nvSpPr>
        <p:spPr>
          <a:xfrm>
            <a:off x="5936218" y="4655463"/>
            <a:ext cx="1133832" cy="165497"/>
          </a:xfrm>
          <a:prstGeom prst="rect">
            <a:avLst/>
          </a:prstGeom>
          <a:noFill/>
          <a:ln/>
        </p:spPr>
        <p:txBody>
          <a:bodyPr wrap="none" lIns="0" tIns="0" rIns="0" bIns="0" rtlCol="0" anchor="t"/>
          <a:lstStyle/>
          <a:p>
            <a:pPr marL="0" indent="0" algn="l">
              <a:lnSpc>
                <a:spcPts val="1300"/>
              </a:lnSpc>
              <a:buNone/>
            </a:pPr>
            <a:r>
              <a:rPr lang="en-US" sz="1300" dirty="0">
                <a:solidFill>
                  <a:srgbClr val="4C4C4D"/>
                </a:solidFill>
                <a:latin typeface="Heebo" pitchFamily="34" charset="0"/>
                <a:ea typeface="Heebo" pitchFamily="34" charset="-122"/>
                <a:cs typeface="Heebo" pitchFamily="34" charset="-120"/>
              </a:rPr>
              <a:t>Validation Loss</a:t>
            </a:r>
            <a:endParaRPr lang="en-US" sz="1300" dirty="0"/>
          </a:p>
        </p:txBody>
      </p:sp>
      <p:sp>
        <p:nvSpPr>
          <p:cNvPr id="10" name="Text 7"/>
          <p:cNvSpPr/>
          <p:nvPr/>
        </p:nvSpPr>
        <p:spPr>
          <a:xfrm>
            <a:off x="7524512" y="2598658"/>
            <a:ext cx="4515207" cy="1105495"/>
          </a:xfrm>
          <a:prstGeom prst="rect">
            <a:avLst/>
          </a:prstGeom>
          <a:noFill/>
          <a:ln/>
        </p:spPr>
        <p:txBody>
          <a:bodyPr wrap="square" lIns="0" tIns="0" rIns="0" bIns="0" rtlCol="0" anchor="t"/>
          <a:lstStyle/>
          <a:p>
            <a:pPr marL="0" indent="0" algn="l">
              <a:lnSpc>
                <a:spcPts val="1700"/>
              </a:lnSpc>
              <a:buNone/>
            </a:pPr>
            <a:r>
              <a:rPr lang="en-US" sz="1300" b="1" dirty="0">
                <a:solidFill>
                  <a:srgbClr val="4C4C4D"/>
                </a:solidFill>
                <a:latin typeface="Heebo" pitchFamily="34" charset="0"/>
                <a:ea typeface="Heebo" pitchFamily="34" charset="-122"/>
                <a:cs typeface="Heebo" pitchFamily="34" charset="-120"/>
              </a:rPr>
              <a:t>Loss Curve Convergence:</a:t>
            </a:r>
            <a:r>
              <a:rPr lang="en-US" sz="1300" dirty="0">
                <a:solidFill>
                  <a:srgbClr val="4C4C4D"/>
                </a:solidFill>
                <a:latin typeface="Heebo" pitchFamily="34" charset="0"/>
                <a:ea typeface="Heebo" pitchFamily="34" charset="-122"/>
                <a:cs typeface="Heebo" pitchFamily="34" charset="-120"/>
              </a:rPr>
              <a:t> The training process demonstrated a consistent and steady decline in the loss curve over 5 epochs. This indicates that the model was effectively learning from the data and improving its predictive accuracy with each iteration.</a:t>
            </a:r>
            <a:endParaRPr lang="en-US" sz="1300" dirty="0"/>
          </a:p>
        </p:txBody>
      </p:sp>
      <p:sp>
        <p:nvSpPr>
          <p:cNvPr id="11" name="Text 8"/>
          <p:cNvSpPr/>
          <p:nvPr/>
        </p:nvSpPr>
        <p:spPr>
          <a:xfrm>
            <a:off x="7524512" y="3803928"/>
            <a:ext cx="4515207" cy="1105495"/>
          </a:xfrm>
          <a:prstGeom prst="rect">
            <a:avLst/>
          </a:prstGeom>
          <a:noFill/>
          <a:ln/>
        </p:spPr>
        <p:txBody>
          <a:bodyPr wrap="square" lIns="0" tIns="0" rIns="0" bIns="0" rtlCol="0" anchor="t"/>
          <a:lstStyle/>
          <a:p>
            <a:pPr marL="0" indent="0" algn="l">
              <a:lnSpc>
                <a:spcPts val="1700"/>
              </a:lnSpc>
              <a:buNone/>
            </a:pPr>
            <a:r>
              <a:rPr lang="en-US" sz="1300" b="1" dirty="0">
                <a:solidFill>
                  <a:srgbClr val="4C4C4D"/>
                </a:solidFill>
                <a:latin typeface="Heebo" pitchFamily="34" charset="0"/>
                <a:ea typeface="Heebo" pitchFamily="34" charset="-122"/>
                <a:cs typeface="Heebo" pitchFamily="34" charset="-120"/>
              </a:rPr>
              <a:t>Achieved Confidence Level:</a:t>
            </a:r>
            <a:r>
              <a:rPr lang="en-US" sz="1300" dirty="0">
                <a:solidFill>
                  <a:srgbClr val="4C4C4D"/>
                </a:solidFill>
                <a:latin typeface="Heebo" pitchFamily="34" charset="0"/>
                <a:ea typeface="Heebo" pitchFamily="34" charset="-122"/>
                <a:cs typeface="Heebo" pitchFamily="34" charset="-120"/>
              </a:rPr>
              <a:t> Upon validation with unseen test data, our model successfully achieved a notable </a:t>
            </a:r>
            <a:r>
              <a:rPr lang="en-US" sz="1300" dirty="0">
                <a:solidFill>
                  <a:srgbClr val="2150FE"/>
                </a:solidFill>
                <a:latin typeface="Heebo" pitchFamily="34" charset="0"/>
                <a:ea typeface="Heebo" pitchFamily="34" charset="-122"/>
                <a:cs typeface="Heebo" pitchFamily="34" charset="-120"/>
              </a:rPr>
              <a:t>83.83% Confidence Level</a:t>
            </a:r>
            <a:r>
              <a:rPr lang="en-US" sz="1300" dirty="0">
                <a:solidFill>
                  <a:srgbClr val="4C4C4D"/>
                </a:solidFill>
                <a:latin typeface="Heebo" pitchFamily="34" charset="0"/>
                <a:ea typeface="Heebo" pitchFamily="34" charset="-122"/>
                <a:cs typeface="Heebo" pitchFamily="34" charset="-120"/>
              </a:rPr>
              <a:t> in identifying individual cattle. This metric underscores the model's robustness and its capability to generalise to new images.</a:t>
            </a:r>
            <a:endParaRPr lang="en-US" sz="1300" dirty="0"/>
          </a:p>
        </p:txBody>
      </p:sp>
      <p:sp>
        <p:nvSpPr>
          <p:cNvPr id="12" name="Text 9"/>
          <p:cNvSpPr/>
          <p:nvPr/>
        </p:nvSpPr>
        <p:spPr>
          <a:xfrm>
            <a:off x="7524512" y="5009198"/>
            <a:ext cx="4515207" cy="884396"/>
          </a:xfrm>
          <a:prstGeom prst="rect">
            <a:avLst/>
          </a:prstGeom>
          <a:noFill/>
          <a:ln/>
        </p:spPr>
        <p:txBody>
          <a:bodyPr wrap="square" lIns="0" tIns="0" rIns="0" bIns="0" rtlCol="0" anchor="t"/>
          <a:lstStyle/>
          <a:p>
            <a:pPr marL="0" indent="0" algn="l">
              <a:lnSpc>
                <a:spcPts val="1700"/>
              </a:lnSpc>
              <a:buNone/>
            </a:pPr>
            <a:r>
              <a:rPr lang="en-US" sz="1300" b="1" dirty="0">
                <a:solidFill>
                  <a:srgbClr val="4C4C4D"/>
                </a:solidFill>
                <a:latin typeface="Heebo" pitchFamily="34" charset="0"/>
                <a:ea typeface="Heebo" pitchFamily="34" charset="-122"/>
                <a:cs typeface="Heebo" pitchFamily="34" charset="-120"/>
              </a:rPr>
              <a:t>Validation Example:</a:t>
            </a:r>
            <a:r>
              <a:rPr lang="en-US" sz="1300" dirty="0">
                <a:solidFill>
                  <a:srgbClr val="4C4C4D"/>
                </a:solidFill>
                <a:latin typeface="Heebo" pitchFamily="34" charset="0"/>
                <a:ea typeface="Heebo" pitchFamily="34" charset="-122"/>
                <a:cs typeface="Heebo" pitchFamily="34" charset="-120"/>
              </a:rPr>
              <a:t> A representative terminal screenshot during inference testing showed a predicted cattle ID of '0', demonstrating the model's ability to correctly classify an individual animal based on its muzzle pattern.</a:t>
            </a:r>
            <a:endParaRPr lang="en-US" sz="1300" dirty="0"/>
          </a:p>
        </p:txBody>
      </p:sp>
      <p:sp>
        <p:nvSpPr>
          <p:cNvPr id="13" name="Text 10"/>
          <p:cNvSpPr/>
          <p:nvPr/>
        </p:nvSpPr>
        <p:spPr>
          <a:xfrm>
            <a:off x="7772757" y="6018371"/>
            <a:ext cx="4266962" cy="221099"/>
          </a:xfrm>
          <a:prstGeom prst="rect">
            <a:avLst/>
          </a:prstGeom>
          <a:noFill/>
          <a:ln/>
        </p:spPr>
        <p:txBody>
          <a:bodyPr wrap="none" lIns="0" tIns="0" rIns="0" bIns="0" rtlCol="0" anchor="t"/>
          <a:lstStyle/>
          <a:p>
            <a:pPr marL="0" indent="0" algn="l">
              <a:lnSpc>
                <a:spcPts val="1700"/>
              </a:lnSpc>
              <a:buNone/>
            </a:pPr>
            <a:r>
              <a:rPr lang="en-US" sz="1300" dirty="0">
                <a:solidFill>
                  <a:srgbClr val="4C4C4D"/>
                </a:solidFill>
                <a:latin typeface="Heebo" pitchFamily="34" charset="0"/>
                <a:ea typeface="Heebo" pitchFamily="34" charset="-122"/>
                <a:cs typeface="Heebo" pitchFamily="34" charset="-120"/>
              </a:rPr>
              <a:t>Predicted Cattle ID: 0</a:t>
            </a:r>
            <a:endParaRPr lang="en-US" sz="1300" dirty="0"/>
          </a:p>
        </p:txBody>
      </p:sp>
      <p:sp>
        <p:nvSpPr>
          <p:cNvPr id="14" name="Shape 11"/>
          <p:cNvSpPr/>
          <p:nvPr/>
        </p:nvSpPr>
        <p:spPr>
          <a:xfrm>
            <a:off x="7524512" y="6018371"/>
            <a:ext cx="22860" cy="221099"/>
          </a:xfrm>
          <a:prstGeom prst="rect">
            <a:avLst/>
          </a:prstGeom>
          <a:solidFill>
            <a:srgbClr val="2150FE"/>
          </a:solidFill>
          <a:ln/>
        </p:spPr>
      </p:sp>
      <p:sp>
        <p:nvSpPr>
          <p:cNvPr id="15" name="Text 12"/>
          <p:cNvSpPr/>
          <p:nvPr/>
        </p:nvSpPr>
        <p:spPr>
          <a:xfrm>
            <a:off x="2598063" y="6489025"/>
            <a:ext cx="9434155" cy="442198"/>
          </a:xfrm>
          <a:prstGeom prst="rect">
            <a:avLst/>
          </a:prstGeom>
          <a:noFill/>
          <a:ln/>
        </p:spPr>
        <p:txBody>
          <a:bodyPr wrap="square" lIns="0" tIns="0" rIns="0" bIns="0" rtlCol="0" anchor="t"/>
          <a:lstStyle/>
          <a:p>
            <a:pPr marL="0" indent="0" algn="l">
              <a:lnSpc>
                <a:spcPts val="1700"/>
              </a:lnSpc>
              <a:buNone/>
            </a:pPr>
            <a:r>
              <a:rPr lang="en-US" sz="1300" dirty="0">
                <a:solidFill>
                  <a:srgbClr val="4C4C4D"/>
                </a:solidFill>
                <a:latin typeface="Heebo" pitchFamily="34" charset="0"/>
                <a:ea typeface="Heebo" pitchFamily="34" charset="-122"/>
                <a:cs typeface="Heebo" pitchFamily="34" charset="-120"/>
              </a:rPr>
              <a:t>These results highlight the effectiveness of our deep learning approach, showcasing significant progress towards reliable biometric cattle identification.</a:t>
            </a:r>
            <a:endParaRPr lang="en-US" sz="1300" dirty="0"/>
          </a:p>
        </p:txBody>
      </p:sp>
      <p:pic>
        <p:nvPicPr>
          <p:cNvPr id="19" name="Picture 18">
            <a:extLst>
              <a:ext uri="{FF2B5EF4-FFF2-40B4-BE49-F238E27FC236}">
                <a16:creationId xmlns:a16="http://schemas.microsoft.com/office/drawing/2014/main" id="{A8A6DC79-8BB2-18AE-9285-20E24CAC291C}"/>
              </a:ext>
            </a:extLst>
          </p:cNvPr>
          <p:cNvPicPr>
            <a:picLocks noChangeAspect="1"/>
          </p:cNvPicPr>
          <p:nvPr/>
        </p:nvPicPr>
        <p:blipFill>
          <a:blip r:embed="rId4"/>
          <a:stretch>
            <a:fillRect/>
          </a:stretch>
        </p:blipFill>
        <p:spPr>
          <a:xfrm>
            <a:off x="2405452" y="5194452"/>
            <a:ext cx="4959040" cy="12061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037993" y="1133475"/>
            <a:ext cx="10554414" cy="1157288"/>
          </a:xfrm>
          <a:prstGeom prst="rect">
            <a:avLst/>
          </a:prstGeom>
          <a:noFill/>
          <a:ln/>
        </p:spPr>
        <p:txBody>
          <a:bodyPr wrap="square" lIns="0" tIns="0" rIns="0" bIns="0" rtlCol="0" anchor="t"/>
          <a:lstStyle/>
          <a:p>
            <a:pPr marL="0" indent="0" algn="l">
              <a:lnSpc>
                <a:spcPts val="4550"/>
              </a:lnSpc>
              <a:buNone/>
            </a:pPr>
            <a:r>
              <a:rPr lang="en-US" sz="3600" dirty="0">
                <a:solidFill>
                  <a:srgbClr val="152D47"/>
                </a:solidFill>
                <a:latin typeface="Crimson Pro Semi Bold" pitchFamily="34" charset="0"/>
                <a:ea typeface="Crimson Pro Semi Bold" pitchFamily="34" charset="-122"/>
                <a:cs typeface="Crimson Pro Semi Bold" pitchFamily="34" charset="-120"/>
              </a:rPr>
              <a:t>Comparison: Deep Learning vs. Classical Machine Learning</a:t>
            </a:r>
            <a:endParaRPr lang="en-US" sz="3600" dirty="0"/>
          </a:p>
        </p:txBody>
      </p:sp>
      <p:sp>
        <p:nvSpPr>
          <p:cNvPr id="3" name="Shape 1"/>
          <p:cNvSpPr/>
          <p:nvPr/>
        </p:nvSpPr>
        <p:spPr>
          <a:xfrm>
            <a:off x="2037993" y="2568416"/>
            <a:ext cx="5207794" cy="3853101"/>
          </a:xfrm>
          <a:prstGeom prst="roundRect">
            <a:avLst>
              <a:gd name="adj" fmla="val 721"/>
            </a:avLst>
          </a:prstGeom>
          <a:solidFill>
            <a:srgbClr val="F2EEEE"/>
          </a:solidFill>
          <a:ln/>
        </p:spPr>
      </p:sp>
      <p:sp>
        <p:nvSpPr>
          <p:cNvPr id="4" name="Shape 2"/>
          <p:cNvSpPr/>
          <p:nvPr/>
        </p:nvSpPr>
        <p:spPr>
          <a:xfrm>
            <a:off x="4364117" y="2753558"/>
            <a:ext cx="555427" cy="555427"/>
          </a:xfrm>
          <a:prstGeom prst="roundRect">
            <a:avLst>
              <a:gd name="adj" fmla="val 16461363"/>
            </a:avLst>
          </a:prstGeom>
          <a:solidFill>
            <a:srgbClr val="2150FE"/>
          </a:solidFill>
          <a:ln/>
        </p:spPr>
      </p:sp>
      <p:sp>
        <p:nvSpPr>
          <p:cNvPr id="5" name="Text 3"/>
          <p:cNvSpPr/>
          <p:nvPr/>
        </p:nvSpPr>
        <p:spPr>
          <a:xfrm>
            <a:off x="4516874" y="2875002"/>
            <a:ext cx="249912" cy="312420"/>
          </a:xfrm>
          <a:prstGeom prst="rect">
            <a:avLst/>
          </a:prstGeom>
          <a:noFill/>
          <a:ln/>
        </p:spPr>
        <p:txBody>
          <a:bodyPr wrap="none" lIns="0" tIns="0" rIns="0" bIns="0" rtlCol="0" anchor="t"/>
          <a:lstStyle/>
          <a:p>
            <a:pPr marL="0" indent="0" algn="ctr">
              <a:lnSpc>
                <a:spcPts val="2750"/>
              </a:lnSpc>
              <a:buNone/>
            </a:pPr>
            <a:r>
              <a:rPr lang="en-US" sz="1950" dirty="0">
                <a:solidFill>
                  <a:srgbClr val="FFFFFF"/>
                </a:solidFill>
                <a:latin typeface="Crimson Pro Semi Bold" pitchFamily="34" charset="0"/>
                <a:ea typeface="Crimson Pro Semi Bold" pitchFamily="34" charset="-122"/>
                <a:cs typeface="Crimson Pro Semi Bold" pitchFamily="34" charset="-120"/>
              </a:rPr>
              <a:t>1</a:t>
            </a:r>
            <a:endParaRPr lang="en-US" sz="1950" dirty="0"/>
          </a:p>
        </p:txBody>
      </p:sp>
      <p:sp>
        <p:nvSpPr>
          <p:cNvPr id="6" name="Text 4"/>
          <p:cNvSpPr/>
          <p:nvPr/>
        </p:nvSpPr>
        <p:spPr>
          <a:xfrm>
            <a:off x="2905720" y="3447812"/>
            <a:ext cx="3472220" cy="289322"/>
          </a:xfrm>
          <a:prstGeom prst="rect">
            <a:avLst/>
          </a:prstGeom>
          <a:noFill/>
          <a:ln/>
        </p:spPr>
        <p:txBody>
          <a:bodyPr wrap="none" lIns="0" tIns="0" rIns="0" bIns="0" rtlCol="0" anchor="t"/>
          <a:lstStyle/>
          <a:p>
            <a:pPr marL="0" indent="0" algn="ctr">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Handcrafted Features (Classical ML)</a:t>
            </a:r>
            <a:endParaRPr lang="en-US" sz="1800" dirty="0"/>
          </a:p>
        </p:txBody>
      </p:sp>
      <p:sp>
        <p:nvSpPr>
          <p:cNvPr id="7" name="Text 5"/>
          <p:cNvSpPr/>
          <p:nvPr/>
        </p:nvSpPr>
        <p:spPr>
          <a:xfrm>
            <a:off x="2223135" y="3820358"/>
            <a:ext cx="4837509" cy="1555194"/>
          </a:xfrm>
          <a:prstGeom prst="rect">
            <a:avLst/>
          </a:prstGeom>
          <a:noFill/>
          <a:ln/>
        </p:spPr>
        <p:txBody>
          <a:bodyPr wrap="square" lIns="0" tIns="0" rIns="0" bIns="0" rtlCol="0" anchor="t"/>
          <a:lstStyle/>
          <a:p>
            <a:pPr marL="0" indent="0" algn="ctr">
              <a:lnSpc>
                <a:spcPts val="2000"/>
              </a:lnSpc>
              <a:buNone/>
            </a:pPr>
            <a:r>
              <a:rPr lang="en-US" sz="1450" dirty="0">
                <a:solidFill>
                  <a:srgbClr val="4C4C4D"/>
                </a:solidFill>
                <a:latin typeface="Heebo" pitchFamily="34" charset="0"/>
                <a:ea typeface="Heebo" pitchFamily="34" charset="-122"/>
                <a:cs typeface="Heebo" pitchFamily="34" charset="-120"/>
              </a:rPr>
              <a:t>Methods such as Histogram of Oriented Gradients (HOG) combined with Support Vector Machines (SVM) rely on manual extraction of specific features. This often involves defining regions of interest (ROI) and explicitly programming algorithms to recognise edges, corners, and other predefined visual characteristics.</a:t>
            </a:r>
            <a:endParaRPr lang="en-US" sz="1450" dirty="0"/>
          </a:p>
        </p:txBody>
      </p:sp>
      <p:sp>
        <p:nvSpPr>
          <p:cNvPr id="8" name="Text 6"/>
          <p:cNvSpPr/>
          <p:nvPr/>
        </p:nvSpPr>
        <p:spPr>
          <a:xfrm>
            <a:off x="2223135" y="5458778"/>
            <a:ext cx="4837509" cy="777597"/>
          </a:xfrm>
          <a:prstGeom prst="rect">
            <a:avLst/>
          </a:prstGeom>
          <a:noFill/>
          <a:ln/>
        </p:spPr>
        <p:txBody>
          <a:bodyPr wrap="square" lIns="0" tIns="0" rIns="0" bIns="0" rtlCol="0" anchor="t"/>
          <a:lstStyle/>
          <a:p>
            <a:pPr marL="0" indent="0" algn="ctr">
              <a:lnSpc>
                <a:spcPts val="2000"/>
              </a:lnSpc>
              <a:buNone/>
            </a:pPr>
            <a:r>
              <a:rPr lang="en-US" sz="1450" dirty="0">
                <a:solidFill>
                  <a:srgbClr val="4C4C4D"/>
                </a:solidFill>
                <a:latin typeface="Heebo" pitchFamily="34" charset="0"/>
                <a:ea typeface="Heebo" pitchFamily="34" charset="-122"/>
                <a:cs typeface="Heebo" pitchFamily="34" charset="-120"/>
              </a:rPr>
              <a:t>This approach is often less robust to variations in lighting, angle, and background noise, requiring careful preprocessing and feature engineering by human experts.</a:t>
            </a:r>
            <a:endParaRPr lang="en-US" sz="1450" dirty="0"/>
          </a:p>
        </p:txBody>
      </p:sp>
      <p:sp>
        <p:nvSpPr>
          <p:cNvPr id="9" name="Shape 7"/>
          <p:cNvSpPr/>
          <p:nvPr/>
        </p:nvSpPr>
        <p:spPr>
          <a:xfrm>
            <a:off x="7384613" y="2568416"/>
            <a:ext cx="5207794" cy="3853101"/>
          </a:xfrm>
          <a:prstGeom prst="roundRect">
            <a:avLst>
              <a:gd name="adj" fmla="val 721"/>
            </a:avLst>
          </a:prstGeom>
          <a:solidFill>
            <a:srgbClr val="F2EEEE"/>
          </a:solidFill>
          <a:ln/>
        </p:spPr>
      </p:sp>
      <p:sp>
        <p:nvSpPr>
          <p:cNvPr id="10" name="Shape 8"/>
          <p:cNvSpPr/>
          <p:nvPr/>
        </p:nvSpPr>
        <p:spPr>
          <a:xfrm>
            <a:off x="9710738" y="2753558"/>
            <a:ext cx="555427" cy="555427"/>
          </a:xfrm>
          <a:prstGeom prst="roundRect">
            <a:avLst>
              <a:gd name="adj" fmla="val 16461363"/>
            </a:avLst>
          </a:prstGeom>
          <a:solidFill>
            <a:srgbClr val="2150FE"/>
          </a:solidFill>
          <a:ln/>
        </p:spPr>
      </p:sp>
      <p:sp>
        <p:nvSpPr>
          <p:cNvPr id="11" name="Text 9"/>
          <p:cNvSpPr/>
          <p:nvPr/>
        </p:nvSpPr>
        <p:spPr>
          <a:xfrm>
            <a:off x="9863495" y="2875002"/>
            <a:ext cx="249912" cy="312420"/>
          </a:xfrm>
          <a:prstGeom prst="rect">
            <a:avLst/>
          </a:prstGeom>
          <a:noFill/>
          <a:ln/>
        </p:spPr>
        <p:txBody>
          <a:bodyPr wrap="none" lIns="0" tIns="0" rIns="0" bIns="0" rtlCol="0" anchor="t"/>
          <a:lstStyle/>
          <a:p>
            <a:pPr marL="0" indent="0" algn="ctr">
              <a:lnSpc>
                <a:spcPts val="2750"/>
              </a:lnSpc>
              <a:buNone/>
            </a:pPr>
            <a:r>
              <a:rPr lang="en-US" sz="1950" dirty="0">
                <a:solidFill>
                  <a:srgbClr val="FFFFFF"/>
                </a:solidFill>
                <a:latin typeface="Crimson Pro Semi Bold" pitchFamily="34" charset="0"/>
                <a:ea typeface="Crimson Pro Semi Bold" pitchFamily="34" charset="-122"/>
                <a:cs typeface="Crimson Pro Semi Bold" pitchFamily="34" charset="-120"/>
              </a:rPr>
              <a:t>2</a:t>
            </a:r>
            <a:endParaRPr lang="en-US" sz="1950" dirty="0"/>
          </a:p>
        </p:txBody>
      </p:sp>
      <p:sp>
        <p:nvSpPr>
          <p:cNvPr id="12" name="Text 10"/>
          <p:cNvSpPr/>
          <p:nvPr/>
        </p:nvSpPr>
        <p:spPr>
          <a:xfrm>
            <a:off x="8319254" y="3447812"/>
            <a:ext cx="3338393" cy="289322"/>
          </a:xfrm>
          <a:prstGeom prst="rect">
            <a:avLst/>
          </a:prstGeom>
          <a:noFill/>
          <a:ln/>
        </p:spPr>
        <p:txBody>
          <a:bodyPr wrap="none" lIns="0" tIns="0" rIns="0" bIns="0" rtlCol="0" anchor="t"/>
          <a:lstStyle/>
          <a:p>
            <a:pPr marL="0" indent="0" algn="ctr">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Deep Learning (Current Approach)</a:t>
            </a:r>
            <a:endParaRPr lang="en-US" sz="1800" dirty="0"/>
          </a:p>
        </p:txBody>
      </p:sp>
      <p:sp>
        <p:nvSpPr>
          <p:cNvPr id="13" name="Text 11"/>
          <p:cNvSpPr/>
          <p:nvPr/>
        </p:nvSpPr>
        <p:spPr>
          <a:xfrm>
            <a:off x="7569756" y="3820358"/>
            <a:ext cx="4837509" cy="1295995"/>
          </a:xfrm>
          <a:prstGeom prst="rect">
            <a:avLst/>
          </a:prstGeom>
          <a:noFill/>
          <a:ln/>
        </p:spPr>
        <p:txBody>
          <a:bodyPr wrap="square" lIns="0" tIns="0" rIns="0" bIns="0" rtlCol="0" anchor="t"/>
          <a:lstStyle/>
          <a:p>
            <a:pPr marL="0" indent="0" algn="ctr">
              <a:lnSpc>
                <a:spcPts val="2000"/>
              </a:lnSpc>
              <a:buNone/>
            </a:pPr>
            <a:r>
              <a:rPr lang="en-US" sz="1450" dirty="0">
                <a:solidFill>
                  <a:srgbClr val="4C4C4D"/>
                </a:solidFill>
                <a:latin typeface="Heebo" pitchFamily="34" charset="0"/>
                <a:ea typeface="Heebo" pitchFamily="34" charset="-122"/>
                <a:cs typeface="Heebo" pitchFamily="34" charset="-120"/>
              </a:rPr>
              <a:t>Deep learning models, particularly those based on convolutional neural networks, automatically learn relevant features directly from raw image data through their layered architecture. This eliminates the need for manual feature engineering.</a:t>
            </a:r>
            <a:endParaRPr lang="en-US" sz="1450" dirty="0"/>
          </a:p>
        </p:txBody>
      </p:sp>
      <p:sp>
        <p:nvSpPr>
          <p:cNvPr id="14" name="Text 12"/>
          <p:cNvSpPr/>
          <p:nvPr/>
        </p:nvSpPr>
        <p:spPr>
          <a:xfrm>
            <a:off x="7569756" y="5199578"/>
            <a:ext cx="4837509" cy="1036796"/>
          </a:xfrm>
          <a:prstGeom prst="rect">
            <a:avLst/>
          </a:prstGeom>
          <a:noFill/>
          <a:ln/>
        </p:spPr>
        <p:txBody>
          <a:bodyPr wrap="square" lIns="0" tIns="0" rIns="0" bIns="0" rtlCol="0" anchor="t"/>
          <a:lstStyle/>
          <a:p>
            <a:pPr marL="0" indent="0" algn="ctr">
              <a:lnSpc>
                <a:spcPts val="2000"/>
              </a:lnSpc>
              <a:buNone/>
            </a:pPr>
            <a:r>
              <a:rPr lang="en-US" sz="1450" dirty="0">
                <a:solidFill>
                  <a:srgbClr val="4C4C4D"/>
                </a:solidFill>
                <a:latin typeface="Heebo" pitchFamily="34" charset="0"/>
                <a:ea typeface="Heebo" pitchFamily="34" charset="-122"/>
                <a:cs typeface="Heebo" pitchFamily="34" charset="-120"/>
              </a:rPr>
              <a:t>The system becomes inherently more robust to real-world variations, including background clutter, slight rotations, and varying lighting conditions, leading to higher accuracy and adaptability in complex environments.</a:t>
            </a:r>
            <a:endParaRPr lang="en-US" sz="1450" dirty="0"/>
          </a:p>
        </p:txBody>
      </p:sp>
      <p:sp>
        <p:nvSpPr>
          <p:cNvPr id="15" name="Text 13"/>
          <p:cNvSpPr/>
          <p:nvPr/>
        </p:nvSpPr>
        <p:spPr>
          <a:xfrm>
            <a:off x="2037993" y="6577727"/>
            <a:ext cx="10554414" cy="518398"/>
          </a:xfrm>
          <a:prstGeom prst="rect">
            <a:avLst/>
          </a:prstGeom>
          <a:noFill/>
          <a:ln/>
        </p:spPr>
        <p:txBody>
          <a:bodyPr wrap="square" lIns="0" tIns="0" rIns="0" bIns="0" rtlCol="0" anchor="t"/>
          <a:lstStyle/>
          <a:p>
            <a:pPr marL="0" indent="0" algn="l">
              <a:lnSpc>
                <a:spcPts val="2000"/>
              </a:lnSpc>
              <a:buNone/>
            </a:pPr>
            <a:r>
              <a:rPr lang="en-US" sz="1450" dirty="0">
                <a:solidFill>
                  <a:srgbClr val="4C4C4D"/>
                </a:solidFill>
                <a:latin typeface="Heebo" pitchFamily="34" charset="0"/>
                <a:ea typeface="Heebo" pitchFamily="34" charset="-122"/>
                <a:cs typeface="Heebo" pitchFamily="34" charset="-120"/>
              </a:rPr>
              <a:t>The shift from classical machine learning to deep learning for cattle identification represents a significant leap forward in automation and robustness, allowing for more reliable and scalable solutions.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1390</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Crimson Pro Semi Bold</vt:lpstr>
      <vt:lpstr>Heebo</vt:lpstr>
      <vt:lpstr>Arial</vt:lpstr>
      <vt:lpstr>Crimson Pro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Priyanshi Sahu</dc:creator>
  <cp:lastModifiedBy>Priyanshi Sahu</cp:lastModifiedBy>
  <cp:revision>3</cp:revision>
  <dcterms:created xsi:type="dcterms:W3CDTF">2026-02-11T17:59:15Z</dcterms:created>
  <dcterms:modified xsi:type="dcterms:W3CDTF">2026-02-11T18:14:59Z</dcterms:modified>
</cp:coreProperties>
</file>